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28" r:id="rId2"/>
    <p:sldId id="326" r:id="rId3"/>
    <p:sldId id="385" r:id="rId4"/>
    <p:sldId id="412" r:id="rId5"/>
    <p:sldId id="413" r:id="rId6"/>
    <p:sldId id="383" r:id="rId7"/>
  </p:sldIdLst>
  <p:sldSz cx="9144000" cy="5143500" type="screen16x9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D98BD"/>
    <a:srgbClr val="75A93A"/>
    <a:srgbClr val="2A3985"/>
    <a:srgbClr val="FF9800"/>
    <a:srgbClr val="E4A327"/>
    <a:srgbClr val="1E2631"/>
    <a:srgbClr val="CCCCCC"/>
    <a:srgbClr val="F29B27"/>
    <a:srgbClr val="E2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0" autoAdjust="0"/>
    <p:restoredTop sz="95520" autoAdjust="0"/>
  </p:normalViewPr>
  <p:slideViewPr>
    <p:cSldViewPr snapToGrid="0">
      <p:cViewPr varScale="1">
        <p:scale>
          <a:sx n="152" d="100"/>
          <a:sy n="152" d="100"/>
        </p:scale>
        <p:origin x="480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0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23" cy="458943"/>
          </a:xfrm>
          <a:prstGeom prst="rect">
            <a:avLst/>
          </a:prstGeom>
        </p:spPr>
        <p:txBody>
          <a:bodyPr vert="horz" lIns="86786" tIns="43393" rIns="86786" bIns="4339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92" y="0"/>
            <a:ext cx="2972223" cy="458943"/>
          </a:xfrm>
          <a:prstGeom prst="rect">
            <a:avLst/>
          </a:prstGeom>
        </p:spPr>
        <p:txBody>
          <a:bodyPr vert="horz" lIns="86786" tIns="43393" rIns="86786" bIns="43393" rtlCol="0"/>
          <a:lstStyle>
            <a:lvl1pPr algn="r">
              <a:defRPr sz="1100"/>
            </a:lvl1pPr>
          </a:lstStyle>
          <a:p>
            <a:fld id="{460144F8-34C5-4FCE-9A5D-97E5DD06E5AA}" type="datetimeFigureOut">
              <a:rPr lang="en-US" smtClean="0"/>
              <a:t>08/02/2024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057"/>
            <a:ext cx="2972223" cy="458943"/>
          </a:xfrm>
          <a:prstGeom prst="rect">
            <a:avLst/>
          </a:prstGeom>
        </p:spPr>
        <p:txBody>
          <a:bodyPr vert="horz" lIns="86786" tIns="43393" rIns="86786" bIns="4339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92" y="8685057"/>
            <a:ext cx="2972223" cy="458943"/>
          </a:xfrm>
          <a:prstGeom prst="rect">
            <a:avLst/>
          </a:prstGeom>
        </p:spPr>
        <p:txBody>
          <a:bodyPr vert="horz" lIns="86786" tIns="43393" rIns="86786" bIns="43393" rtlCol="0" anchor="b"/>
          <a:lstStyle>
            <a:lvl1pPr algn="r">
              <a:defRPr sz="1100"/>
            </a:lvl1pPr>
          </a:lstStyle>
          <a:p>
            <a:fld id="{D6901972-4CD2-420F-939E-CEAEF2815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94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9271-7B5E-4F8F-8191-BBBEF818890C}" type="datetimeFigureOut">
              <a:rPr lang="en-US" smtClean="0"/>
              <a:t>08/02/2024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757CB-F0A8-4114-8627-4005CDA9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79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15840"/>
          </a:xfrm>
          <a:prstGeom prst="rect">
            <a:avLst/>
          </a:prstGeom>
        </p:spPr>
      </p:pic>
      <p:sp>
        <p:nvSpPr>
          <p:cNvPr id="40" name="Rectangle 39"/>
          <p:cNvSpPr/>
          <p:nvPr userDrawn="1"/>
        </p:nvSpPr>
        <p:spPr>
          <a:xfrm>
            <a:off x="0" y="1066"/>
            <a:ext cx="9144000" cy="3943350"/>
          </a:xfrm>
          <a:prstGeom prst="rect">
            <a:avLst/>
          </a:prstGeom>
          <a:solidFill>
            <a:srgbClr val="1E2631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E19-4971-4D74-8F43-44C45D147EDC}" type="datetime1">
              <a:rPr lang="en-US" smtClean="0"/>
              <a:t>08/02/2024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159-F11A-4772-95DF-D5B47B51B8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831770"/>
            <a:ext cx="9144000" cy="1311729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 userDrawn="1"/>
        </p:nvSpPr>
        <p:spPr>
          <a:xfrm>
            <a:off x="8255281" y="240258"/>
            <a:ext cx="505454" cy="500922"/>
          </a:xfrm>
          <a:prstGeom prst="ellipse">
            <a:avLst/>
          </a:prstGeom>
          <a:solidFill>
            <a:srgbClr val="E4A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 userDrawn="1"/>
        </p:nvSpPr>
        <p:spPr>
          <a:xfrm>
            <a:off x="8230592" y="205517"/>
            <a:ext cx="554832" cy="549857"/>
          </a:xfrm>
          <a:prstGeom prst="ellipse">
            <a:avLst/>
          </a:prstGeom>
          <a:noFill/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8367150" y="319108"/>
            <a:ext cx="281717" cy="322675"/>
          </a:xfrm>
          <a:custGeom>
            <a:avLst/>
            <a:gdLst>
              <a:gd name="T0" fmla="*/ 1674 w 3219"/>
              <a:gd name="T1" fmla="*/ 729 h 3688"/>
              <a:gd name="T2" fmla="*/ 1701 w 3219"/>
              <a:gd name="T3" fmla="*/ 1001 h 3688"/>
              <a:gd name="T4" fmla="*/ 1976 w 3219"/>
              <a:gd name="T5" fmla="*/ 1030 h 3688"/>
              <a:gd name="T6" fmla="*/ 2001 w 3219"/>
              <a:gd name="T7" fmla="*/ 1121 h 3688"/>
              <a:gd name="T8" fmla="*/ 1934 w 3219"/>
              <a:gd name="T9" fmla="*/ 1189 h 3688"/>
              <a:gd name="T10" fmla="*/ 1698 w 3219"/>
              <a:gd name="T11" fmla="*/ 1422 h 3688"/>
              <a:gd name="T12" fmla="*/ 1631 w 3219"/>
              <a:gd name="T13" fmla="*/ 1489 h 3688"/>
              <a:gd name="T14" fmla="*/ 1539 w 3219"/>
              <a:gd name="T15" fmla="*/ 1465 h 3688"/>
              <a:gd name="T16" fmla="*/ 1511 w 3219"/>
              <a:gd name="T17" fmla="*/ 1192 h 3688"/>
              <a:gd name="T18" fmla="*/ 1238 w 3219"/>
              <a:gd name="T19" fmla="*/ 1164 h 3688"/>
              <a:gd name="T20" fmla="*/ 1213 w 3219"/>
              <a:gd name="T21" fmla="*/ 1071 h 3688"/>
              <a:gd name="T22" fmla="*/ 1280 w 3219"/>
              <a:gd name="T23" fmla="*/ 1005 h 3688"/>
              <a:gd name="T24" fmla="*/ 1515 w 3219"/>
              <a:gd name="T25" fmla="*/ 770 h 3688"/>
              <a:gd name="T26" fmla="*/ 1581 w 3219"/>
              <a:gd name="T27" fmla="*/ 704 h 3688"/>
              <a:gd name="T28" fmla="*/ 1395 w 3219"/>
              <a:gd name="T29" fmla="*/ 521 h 3688"/>
              <a:gd name="T30" fmla="*/ 1012 w 3219"/>
              <a:gd name="T31" fmla="*/ 608 h 3688"/>
              <a:gd name="T32" fmla="*/ 689 w 3219"/>
              <a:gd name="T33" fmla="*/ 774 h 3688"/>
              <a:gd name="T34" fmla="*/ 438 w 3219"/>
              <a:gd name="T35" fmla="*/ 1010 h 3688"/>
              <a:gd name="T36" fmla="*/ 270 w 3219"/>
              <a:gd name="T37" fmla="*/ 1306 h 3688"/>
              <a:gd name="T38" fmla="*/ 194 w 3219"/>
              <a:gd name="T39" fmla="*/ 1653 h 3688"/>
              <a:gd name="T40" fmla="*/ 2972 w 3219"/>
              <a:gd name="T41" fmla="*/ 1388 h 3688"/>
              <a:gd name="T42" fmla="*/ 2826 w 3219"/>
              <a:gd name="T43" fmla="*/ 1078 h 3688"/>
              <a:gd name="T44" fmla="*/ 2594 w 3219"/>
              <a:gd name="T45" fmla="*/ 827 h 3688"/>
              <a:gd name="T46" fmla="*/ 2289 w 3219"/>
              <a:gd name="T47" fmla="*/ 642 h 3688"/>
              <a:gd name="T48" fmla="*/ 1920 w 3219"/>
              <a:gd name="T49" fmla="*/ 534 h 3688"/>
              <a:gd name="T50" fmla="*/ 1646 w 3219"/>
              <a:gd name="T51" fmla="*/ 0 h 3688"/>
              <a:gd name="T52" fmla="*/ 1712 w 3219"/>
              <a:gd name="T53" fmla="*/ 28 h 3688"/>
              <a:gd name="T54" fmla="*/ 1740 w 3219"/>
              <a:gd name="T55" fmla="*/ 325 h 3688"/>
              <a:gd name="T56" fmla="*/ 2165 w 3219"/>
              <a:gd name="T57" fmla="*/ 396 h 3688"/>
              <a:gd name="T58" fmla="*/ 2532 w 3219"/>
              <a:gd name="T59" fmla="*/ 551 h 3688"/>
              <a:gd name="T60" fmla="*/ 2830 w 3219"/>
              <a:gd name="T61" fmla="*/ 780 h 3688"/>
              <a:gd name="T62" fmla="*/ 3048 w 3219"/>
              <a:gd name="T63" fmla="*/ 1074 h 3688"/>
              <a:gd name="T64" fmla="*/ 3179 w 3219"/>
              <a:gd name="T65" fmla="*/ 1425 h 3688"/>
              <a:gd name="T66" fmla="*/ 3217 w 3219"/>
              <a:gd name="T67" fmla="*/ 1734 h 3688"/>
              <a:gd name="T68" fmla="*/ 3190 w 3219"/>
              <a:gd name="T69" fmla="*/ 1815 h 3688"/>
              <a:gd name="T70" fmla="*/ 1740 w 3219"/>
              <a:gd name="T71" fmla="*/ 1843 h 3688"/>
              <a:gd name="T72" fmla="*/ 1770 w 3219"/>
              <a:gd name="T73" fmla="*/ 3226 h 3688"/>
              <a:gd name="T74" fmla="*/ 1885 w 3219"/>
              <a:gd name="T75" fmla="*/ 3391 h 3688"/>
              <a:gd name="T76" fmla="*/ 2063 w 3219"/>
              <a:gd name="T77" fmla="*/ 3485 h 3688"/>
              <a:gd name="T78" fmla="*/ 2274 w 3219"/>
              <a:gd name="T79" fmla="*/ 3485 h 3688"/>
              <a:gd name="T80" fmla="*/ 2453 w 3219"/>
              <a:gd name="T81" fmla="*/ 3391 h 3688"/>
              <a:gd name="T82" fmla="*/ 2569 w 3219"/>
              <a:gd name="T83" fmla="*/ 3226 h 3688"/>
              <a:gd name="T84" fmla="*/ 2600 w 3219"/>
              <a:gd name="T85" fmla="*/ 3046 h 3688"/>
              <a:gd name="T86" fmla="*/ 2667 w 3219"/>
              <a:gd name="T87" fmla="*/ 2979 h 3688"/>
              <a:gd name="T88" fmla="*/ 2760 w 3219"/>
              <a:gd name="T89" fmla="*/ 3004 h 3688"/>
              <a:gd name="T90" fmla="*/ 2784 w 3219"/>
              <a:gd name="T91" fmla="*/ 3139 h 3688"/>
              <a:gd name="T92" fmla="*/ 2703 w 3219"/>
              <a:gd name="T93" fmla="*/ 3382 h 3688"/>
              <a:gd name="T94" fmla="*/ 2534 w 3219"/>
              <a:gd name="T95" fmla="*/ 3569 h 3688"/>
              <a:gd name="T96" fmla="*/ 2301 w 3219"/>
              <a:gd name="T97" fmla="*/ 3673 h 3688"/>
              <a:gd name="T98" fmla="*/ 2036 w 3219"/>
              <a:gd name="T99" fmla="*/ 3673 h 3688"/>
              <a:gd name="T100" fmla="*/ 1803 w 3219"/>
              <a:gd name="T101" fmla="*/ 3569 h 3688"/>
              <a:gd name="T102" fmla="*/ 1635 w 3219"/>
              <a:gd name="T103" fmla="*/ 3382 h 3688"/>
              <a:gd name="T104" fmla="*/ 1553 w 3219"/>
              <a:gd name="T105" fmla="*/ 3139 h 3688"/>
              <a:gd name="T106" fmla="*/ 70 w 3219"/>
              <a:gd name="T107" fmla="*/ 1839 h 3688"/>
              <a:gd name="T108" fmla="*/ 3 w 3219"/>
              <a:gd name="T109" fmla="*/ 1773 h 3688"/>
              <a:gd name="T110" fmla="*/ 29 w 3219"/>
              <a:gd name="T111" fmla="*/ 1450 h 3688"/>
              <a:gd name="T112" fmla="*/ 153 w 3219"/>
              <a:gd name="T113" fmla="*/ 1097 h 3688"/>
              <a:gd name="T114" fmla="*/ 365 w 3219"/>
              <a:gd name="T115" fmla="*/ 800 h 3688"/>
              <a:gd name="T116" fmla="*/ 657 w 3219"/>
              <a:gd name="T117" fmla="*/ 566 h 3688"/>
              <a:gd name="T118" fmla="*/ 1018 w 3219"/>
              <a:gd name="T119" fmla="*/ 406 h 3688"/>
              <a:gd name="T120" fmla="*/ 1436 w 3219"/>
              <a:gd name="T121" fmla="*/ 328 h 3688"/>
              <a:gd name="T122" fmla="*/ 1563 w 3219"/>
              <a:gd name="T123" fmla="*/ 48 h 3688"/>
              <a:gd name="T124" fmla="*/ 1646 w 3219"/>
              <a:gd name="T125" fmla="*/ 0 h 3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19" h="3688">
                <a:moveTo>
                  <a:pt x="1607" y="702"/>
                </a:moveTo>
                <a:lnTo>
                  <a:pt x="1631" y="704"/>
                </a:lnTo>
                <a:lnTo>
                  <a:pt x="1655" y="714"/>
                </a:lnTo>
                <a:lnTo>
                  <a:pt x="1674" y="729"/>
                </a:lnTo>
                <a:lnTo>
                  <a:pt x="1689" y="748"/>
                </a:lnTo>
                <a:lnTo>
                  <a:pt x="1698" y="770"/>
                </a:lnTo>
                <a:lnTo>
                  <a:pt x="1701" y="796"/>
                </a:lnTo>
                <a:lnTo>
                  <a:pt x="1701" y="1001"/>
                </a:lnTo>
                <a:lnTo>
                  <a:pt x="1909" y="1001"/>
                </a:lnTo>
                <a:lnTo>
                  <a:pt x="1934" y="1005"/>
                </a:lnTo>
                <a:lnTo>
                  <a:pt x="1956" y="1015"/>
                </a:lnTo>
                <a:lnTo>
                  <a:pt x="1976" y="1030"/>
                </a:lnTo>
                <a:lnTo>
                  <a:pt x="1991" y="1049"/>
                </a:lnTo>
                <a:lnTo>
                  <a:pt x="2001" y="1071"/>
                </a:lnTo>
                <a:lnTo>
                  <a:pt x="2003" y="1097"/>
                </a:lnTo>
                <a:lnTo>
                  <a:pt x="2001" y="1121"/>
                </a:lnTo>
                <a:lnTo>
                  <a:pt x="1991" y="1145"/>
                </a:lnTo>
                <a:lnTo>
                  <a:pt x="1976" y="1164"/>
                </a:lnTo>
                <a:lnTo>
                  <a:pt x="1956" y="1179"/>
                </a:lnTo>
                <a:lnTo>
                  <a:pt x="1934" y="1189"/>
                </a:lnTo>
                <a:lnTo>
                  <a:pt x="1909" y="1192"/>
                </a:lnTo>
                <a:lnTo>
                  <a:pt x="1701" y="1192"/>
                </a:lnTo>
                <a:lnTo>
                  <a:pt x="1701" y="1396"/>
                </a:lnTo>
                <a:lnTo>
                  <a:pt x="1698" y="1422"/>
                </a:lnTo>
                <a:lnTo>
                  <a:pt x="1689" y="1445"/>
                </a:lnTo>
                <a:lnTo>
                  <a:pt x="1674" y="1465"/>
                </a:lnTo>
                <a:lnTo>
                  <a:pt x="1655" y="1480"/>
                </a:lnTo>
                <a:lnTo>
                  <a:pt x="1631" y="1489"/>
                </a:lnTo>
                <a:lnTo>
                  <a:pt x="1607" y="1492"/>
                </a:lnTo>
                <a:lnTo>
                  <a:pt x="1581" y="1489"/>
                </a:lnTo>
                <a:lnTo>
                  <a:pt x="1559" y="1480"/>
                </a:lnTo>
                <a:lnTo>
                  <a:pt x="1539" y="1465"/>
                </a:lnTo>
                <a:lnTo>
                  <a:pt x="1525" y="1445"/>
                </a:lnTo>
                <a:lnTo>
                  <a:pt x="1515" y="1422"/>
                </a:lnTo>
                <a:lnTo>
                  <a:pt x="1511" y="1396"/>
                </a:lnTo>
                <a:lnTo>
                  <a:pt x="1511" y="1192"/>
                </a:lnTo>
                <a:lnTo>
                  <a:pt x="1305" y="1192"/>
                </a:lnTo>
                <a:lnTo>
                  <a:pt x="1280" y="1189"/>
                </a:lnTo>
                <a:lnTo>
                  <a:pt x="1257" y="1179"/>
                </a:lnTo>
                <a:lnTo>
                  <a:pt x="1238" y="1164"/>
                </a:lnTo>
                <a:lnTo>
                  <a:pt x="1223" y="1145"/>
                </a:lnTo>
                <a:lnTo>
                  <a:pt x="1213" y="1121"/>
                </a:lnTo>
                <a:lnTo>
                  <a:pt x="1211" y="1097"/>
                </a:lnTo>
                <a:lnTo>
                  <a:pt x="1213" y="1071"/>
                </a:lnTo>
                <a:lnTo>
                  <a:pt x="1223" y="1049"/>
                </a:lnTo>
                <a:lnTo>
                  <a:pt x="1238" y="1030"/>
                </a:lnTo>
                <a:lnTo>
                  <a:pt x="1257" y="1015"/>
                </a:lnTo>
                <a:lnTo>
                  <a:pt x="1280" y="1005"/>
                </a:lnTo>
                <a:lnTo>
                  <a:pt x="1305" y="1001"/>
                </a:lnTo>
                <a:lnTo>
                  <a:pt x="1511" y="1001"/>
                </a:lnTo>
                <a:lnTo>
                  <a:pt x="1511" y="796"/>
                </a:lnTo>
                <a:lnTo>
                  <a:pt x="1515" y="770"/>
                </a:lnTo>
                <a:lnTo>
                  <a:pt x="1525" y="748"/>
                </a:lnTo>
                <a:lnTo>
                  <a:pt x="1539" y="729"/>
                </a:lnTo>
                <a:lnTo>
                  <a:pt x="1559" y="714"/>
                </a:lnTo>
                <a:lnTo>
                  <a:pt x="1581" y="704"/>
                </a:lnTo>
                <a:lnTo>
                  <a:pt x="1607" y="702"/>
                </a:lnTo>
                <a:close/>
                <a:moveTo>
                  <a:pt x="1607" y="510"/>
                </a:moveTo>
                <a:lnTo>
                  <a:pt x="1499" y="512"/>
                </a:lnTo>
                <a:lnTo>
                  <a:pt x="1395" y="521"/>
                </a:lnTo>
                <a:lnTo>
                  <a:pt x="1294" y="534"/>
                </a:lnTo>
                <a:lnTo>
                  <a:pt x="1196" y="554"/>
                </a:lnTo>
                <a:lnTo>
                  <a:pt x="1101" y="578"/>
                </a:lnTo>
                <a:lnTo>
                  <a:pt x="1012" y="608"/>
                </a:lnTo>
                <a:lnTo>
                  <a:pt x="925" y="643"/>
                </a:lnTo>
                <a:lnTo>
                  <a:pt x="841" y="682"/>
                </a:lnTo>
                <a:lnTo>
                  <a:pt x="763" y="726"/>
                </a:lnTo>
                <a:lnTo>
                  <a:pt x="689" y="774"/>
                </a:lnTo>
                <a:lnTo>
                  <a:pt x="619" y="827"/>
                </a:lnTo>
                <a:lnTo>
                  <a:pt x="554" y="884"/>
                </a:lnTo>
                <a:lnTo>
                  <a:pt x="494" y="945"/>
                </a:lnTo>
                <a:lnTo>
                  <a:pt x="438" y="1010"/>
                </a:lnTo>
                <a:lnTo>
                  <a:pt x="387" y="1078"/>
                </a:lnTo>
                <a:lnTo>
                  <a:pt x="343" y="1151"/>
                </a:lnTo>
                <a:lnTo>
                  <a:pt x="304" y="1226"/>
                </a:lnTo>
                <a:lnTo>
                  <a:pt x="270" y="1306"/>
                </a:lnTo>
                <a:lnTo>
                  <a:pt x="241" y="1388"/>
                </a:lnTo>
                <a:lnTo>
                  <a:pt x="219" y="1473"/>
                </a:lnTo>
                <a:lnTo>
                  <a:pt x="203" y="1561"/>
                </a:lnTo>
                <a:lnTo>
                  <a:pt x="194" y="1653"/>
                </a:lnTo>
                <a:lnTo>
                  <a:pt x="3020" y="1653"/>
                </a:lnTo>
                <a:lnTo>
                  <a:pt x="3010" y="1561"/>
                </a:lnTo>
                <a:lnTo>
                  <a:pt x="2994" y="1473"/>
                </a:lnTo>
                <a:lnTo>
                  <a:pt x="2972" y="1388"/>
                </a:lnTo>
                <a:lnTo>
                  <a:pt x="2944" y="1306"/>
                </a:lnTo>
                <a:lnTo>
                  <a:pt x="2911" y="1226"/>
                </a:lnTo>
                <a:lnTo>
                  <a:pt x="2870" y="1151"/>
                </a:lnTo>
                <a:lnTo>
                  <a:pt x="2826" y="1078"/>
                </a:lnTo>
                <a:lnTo>
                  <a:pt x="2776" y="1009"/>
                </a:lnTo>
                <a:lnTo>
                  <a:pt x="2721" y="944"/>
                </a:lnTo>
                <a:lnTo>
                  <a:pt x="2659" y="884"/>
                </a:lnTo>
                <a:lnTo>
                  <a:pt x="2594" y="827"/>
                </a:lnTo>
                <a:lnTo>
                  <a:pt x="2524" y="774"/>
                </a:lnTo>
                <a:lnTo>
                  <a:pt x="2451" y="725"/>
                </a:lnTo>
                <a:lnTo>
                  <a:pt x="2372" y="682"/>
                </a:lnTo>
                <a:lnTo>
                  <a:pt x="2289" y="642"/>
                </a:lnTo>
                <a:lnTo>
                  <a:pt x="2202" y="608"/>
                </a:lnTo>
                <a:lnTo>
                  <a:pt x="2111" y="578"/>
                </a:lnTo>
                <a:lnTo>
                  <a:pt x="2018" y="554"/>
                </a:lnTo>
                <a:lnTo>
                  <a:pt x="1920" y="534"/>
                </a:lnTo>
                <a:lnTo>
                  <a:pt x="1818" y="521"/>
                </a:lnTo>
                <a:lnTo>
                  <a:pt x="1714" y="512"/>
                </a:lnTo>
                <a:lnTo>
                  <a:pt x="1607" y="510"/>
                </a:lnTo>
                <a:close/>
                <a:moveTo>
                  <a:pt x="1646" y="0"/>
                </a:moveTo>
                <a:lnTo>
                  <a:pt x="1646" y="0"/>
                </a:lnTo>
                <a:lnTo>
                  <a:pt x="1671" y="4"/>
                </a:lnTo>
                <a:lnTo>
                  <a:pt x="1694" y="13"/>
                </a:lnTo>
                <a:lnTo>
                  <a:pt x="1712" y="28"/>
                </a:lnTo>
                <a:lnTo>
                  <a:pt x="1727" y="48"/>
                </a:lnTo>
                <a:lnTo>
                  <a:pt x="1737" y="70"/>
                </a:lnTo>
                <a:lnTo>
                  <a:pt x="1740" y="95"/>
                </a:lnTo>
                <a:lnTo>
                  <a:pt x="1740" y="325"/>
                </a:lnTo>
                <a:lnTo>
                  <a:pt x="1852" y="335"/>
                </a:lnTo>
                <a:lnTo>
                  <a:pt x="1960" y="350"/>
                </a:lnTo>
                <a:lnTo>
                  <a:pt x="2064" y="371"/>
                </a:lnTo>
                <a:lnTo>
                  <a:pt x="2165" y="396"/>
                </a:lnTo>
                <a:lnTo>
                  <a:pt x="2263" y="428"/>
                </a:lnTo>
                <a:lnTo>
                  <a:pt x="2356" y="463"/>
                </a:lnTo>
                <a:lnTo>
                  <a:pt x="2446" y="505"/>
                </a:lnTo>
                <a:lnTo>
                  <a:pt x="2532" y="551"/>
                </a:lnTo>
                <a:lnTo>
                  <a:pt x="2613" y="602"/>
                </a:lnTo>
                <a:lnTo>
                  <a:pt x="2690" y="657"/>
                </a:lnTo>
                <a:lnTo>
                  <a:pt x="2762" y="717"/>
                </a:lnTo>
                <a:lnTo>
                  <a:pt x="2830" y="780"/>
                </a:lnTo>
                <a:lnTo>
                  <a:pt x="2892" y="847"/>
                </a:lnTo>
                <a:lnTo>
                  <a:pt x="2950" y="920"/>
                </a:lnTo>
                <a:lnTo>
                  <a:pt x="3002" y="995"/>
                </a:lnTo>
                <a:lnTo>
                  <a:pt x="3048" y="1074"/>
                </a:lnTo>
                <a:lnTo>
                  <a:pt x="3090" y="1157"/>
                </a:lnTo>
                <a:lnTo>
                  <a:pt x="3125" y="1244"/>
                </a:lnTo>
                <a:lnTo>
                  <a:pt x="3156" y="1333"/>
                </a:lnTo>
                <a:lnTo>
                  <a:pt x="3179" y="1425"/>
                </a:lnTo>
                <a:lnTo>
                  <a:pt x="3198" y="1521"/>
                </a:lnTo>
                <a:lnTo>
                  <a:pt x="3209" y="1619"/>
                </a:lnTo>
                <a:lnTo>
                  <a:pt x="3214" y="1720"/>
                </a:lnTo>
                <a:lnTo>
                  <a:pt x="3217" y="1734"/>
                </a:lnTo>
                <a:lnTo>
                  <a:pt x="3219" y="1747"/>
                </a:lnTo>
                <a:lnTo>
                  <a:pt x="3215" y="1773"/>
                </a:lnTo>
                <a:lnTo>
                  <a:pt x="3205" y="1795"/>
                </a:lnTo>
                <a:lnTo>
                  <a:pt x="3190" y="1815"/>
                </a:lnTo>
                <a:lnTo>
                  <a:pt x="3171" y="1829"/>
                </a:lnTo>
                <a:lnTo>
                  <a:pt x="3148" y="1839"/>
                </a:lnTo>
                <a:lnTo>
                  <a:pt x="3123" y="1843"/>
                </a:lnTo>
                <a:lnTo>
                  <a:pt x="1740" y="1843"/>
                </a:lnTo>
                <a:lnTo>
                  <a:pt x="1740" y="3072"/>
                </a:lnTo>
                <a:lnTo>
                  <a:pt x="1744" y="3124"/>
                </a:lnTo>
                <a:lnTo>
                  <a:pt x="1754" y="3177"/>
                </a:lnTo>
                <a:lnTo>
                  <a:pt x="1770" y="3226"/>
                </a:lnTo>
                <a:lnTo>
                  <a:pt x="1791" y="3272"/>
                </a:lnTo>
                <a:lnTo>
                  <a:pt x="1818" y="3315"/>
                </a:lnTo>
                <a:lnTo>
                  <a:pt x="1848" y="3354"/>
                </a:lnTo>
                <a:lnTo>
                  <a:pt x="1885" y="3391"/>
                </a:lnTo>
                <a:lnTo>
                  <a:pt x="1924" y="3421"/>
                </a:lnTo>
                <a:lnTo>
                  <a:pt x="1967" y="3448"/>
                </a:lnTo>
                <a:lnTo>
                  <a:pt x="2014" y="3469"/>
                </a:lnTo>
                <a:lnTo>
                  <a:pt x="2063" y="3485"/>
                </a:lnTo>
                <a:lnTo>
                  <a:pt x="2116" y="3495"/>
                </a:lnTo>
                <a:lnTo>
                  <a:pt x="2169" y="3498"/>
                </a:lnTo>
                <a:lnTo>
                  <a:pt x="2223" y="3495"/>
                </a:lnTo>
                <a:lnTo>
                  <a:pt x="2274" y="3485"/>
                </a:lnTo>
                <a:lnTo>
                  <a:pt x="2323" y="3469"/>
                </a:lnTo>
                <a:lnTo>
                  <a:pt x="2370" y="3448"/>
                </a:lnTo>
                <a:lnTo>
                  <a:pt x="2413" y="3421"/>
                </a:lnTo>
                <a:lnTo>
                  <a:pt x="2453" y="3391"/>
                </a:lnTo>
                <a:lnTo>
                  <a:pt x="2489" y="3354"/>
                </a:lnTo>
                <a:lnTo>
                  <a:pt x="2521" y="3315"/>
                </a:lnTo>
                <a:lnTo>
                  <a:pt x="2546" y="3272"/>
                </a:lnTo>
                <a:lnTo>
                  <a:pt x="2569" y="3226"/>
                </a:lnTo>
                <a:lnTo>
                  <a:pt x="2584" y="3177"/>
                </a:lnTo>
                <a:lnTo>
                  <a:pt x="2593" y="3124"/>
                </a:lnTo>
                <a:lnTo>
                  <a:pt x="2597" y="3072"/>
                </a:lnTo>
                <a:lnTo>
                  <a:pt x="2600" y="3046"/>
                </a:lnTo>
                <a:lnTo>
                  <a:pt x="2610" y="3023"/>
                </a:lnTo>
                <a:lnTo>
                  <a:pt x="2625" y="3004"/>
                </a:lnTo>
                <a:lnTo>
                  <a:pt x="2645" y="2988"/>
                </a:lnTo>
                <a:lnTo>
                  <a:pt x="2667" y="2979"/>
                </a:lnTo>
                <a:lnTo>
                  <a:pt x="2692" y="2976"/>
                </a:lnTo>
                <a:lnTo>
                  <a:pt x="2717" y="2979"/>
                </a:lnTo>
                <a:lnTo>
                  <a:pt x="2740" y="2988"/>
                </a:lnTo>
                <a:lnTo>
                  <a:pt x="2760" y="3004"/>
                </a:lnTo>
                <a:lnTo>
                  <a:pt x="2775" y="3023"/>
                </a:lnTo>
                <a:lnTo>
                  <a:pt x="2784" y="3046"/>
                </a:lnTo>
                <a:lnTo>
                  <a:pt x="2788" y="3072"/>
                </a:lnTo>
                <a:lnTo>
                  <a:pt x="2784" y="3139"/>
                </a:lnTo>
                <a:lnTo>
                  <a:pt x="2773" y="3204"/>
                </a:lnTo>
                <a:lnTo>
                  <a:pt x="2756" y="3266"/>
                </a:lnTo>
                <a:lnTo>
                  <a:pt x="2733" y="3326"/>
                </a:lnTo>
                <a:lnTo>
                  <a:pt x="2703" y="3382"/>
                </a:lnTo>
                <a:lnTo>
                  <a:pt x="2668" y="3435"/>
                </a:lnTo>
                <a:lnTo>
                  <a:pt x="2627" y="3484"/>
                </a:lnTo>
                <a:lnTo>
                  <a:pt x="2583" y="3529"/>
                </a:lnTo>
                <a:lnTo>
                  <a:pt x="2534" y="3569"/>
                </a:lnTo>
                <a:lnTo>
                  <a:pt x="2481" y="3603"/>
                </a:lnTo>
                <a:lnTo>
                  <a:pt x="2424" y="3633"/>
                </a:lnTo>
                <a:lnTo>
                  <a:pt x="2364" y="3656"/>
                </a:lnTo>
                <a:lnTo>
                  <a:pt x="2301" y="3673"/>
                </a:lnTo>
                <a:lnTo>
                  <a:pt x="2236" y="3684"/>
                </a:lnTo>
                <a:lnTo>
                  <a:pt x="2169" y="3688"/>
                </a:lnTo>
                <a:lnTo>
                  <a:pt x="2101" y="3684"/>
                </a:lnTo>
                <a:lnTo>
                  <a:pt x="2036" y="3673"/>
                </a:lnTo>
                <a:lnTo>
                  <a:pt x="1974" y="3656"/>
                </a:lnTo>
                <a:lnTo>
                  <a:pt x="1913" y="3633"/>
                </a:lnTo>
                <a:lnTo>
                  <a:pt x="1857" y="3603"/>
                </a:lnTo>
                <a:lnTo>
                  <a:pt x="1803" y="3569"/>
                </a:lnTo>
                <a:lnTo>
                  <a:pt x="1754" y="3529"/>
                </a:lnTo>
                <a:lnTo>
                  <a:pt x="1710" y="3484"/>
                </a:lnTo>
                <a:lnTo>
                  <a:pt x="1669" y="3435"/>
                </a:lnTo>
                <a:lnTo>
                  <a:pt x="1635" y="3382"/>
                </a:lnTo>
                <a:lnTo>
                  <a:pt x="1606" y="3326"/>
                </a:lnTo>
                <a:lnTo>
                  <a:pt x="1581" y="3266"/>
                </a:lnTo>
                <a:lnTo>
                  <a:pt x="1564" y="3204"/>
                </a:lnTo>
                <a:lnTo>
                  <a:pt x="1553" y="3139"/>
                </a:lnTo>
                <a:lnTo>
                  <a:pt x="1549" y="3072"/>
                </a:lnTo>
                <a:lnTo>
                  <a:pt x="1549" y="1843"/>
                </a:lnTo>
                <a:lnTo>
                  <a:pt x="94" y="1843"/>
                </a:lnTo>
                <a:lnTo>
                  <a:pt x="70" y="1839"/>
                </a:lnTo>
                <a:lnTo>
                  <a:pt x="48" y="1829"/>
                </a:lnTo>
                <a:lnTo>
                  <a:pt x="28" y="1815"/>
                </a:lnTo>
                <a:lnTo>
                  <a:pt x="13" y="1795"/>
                </a:lnTo>
                <a:lnTo>
                  <a:pt x="3" y="1773"/>
                </a:lnTo>
                <a:lnTo>
                  <a:pt x="0" y="1747"/>
                </a:lnTo>
                <a:lnTo>
                  <a:pt x="3" y="1646"/>
                </a:lnTo>
                <a:lnTo>
                  <a:pt x="13" y="1547"/>
                </a:lnTo>
                <a:lnTo>
                  <a:pt x="29" y="1450"/>
                </a:lnTo>
                <a:lnTo>
                  <a:pt x="51" y="1357"/>
                </a:lnTo>
                <a:lnTo>
                  <a:pt x="80" y="1267"/>
                </a:lnTo>
                <a:lnTo>
                  <a:pt x="114" y="1180"/>
                </a:lnTo>
                <a:lnTo>
                  <a:pt x="153" y="1097"/>
                </a:lnTo>
                <a:lnTo>
                  <a:pt x="199" y="1017"/>
                </a:lnTo>
                <a:lnTo>
                  <a:pt x="249" y="940"/>
                </a:lnTo>
                <a:lnTo>
                  <a:pt x="305" y="868"/>
                </a:lnTo>
                <a:lnTo>
                  <a:pt x="365" y="800"/>
                </a:lnTo>
                <a:lnTo>
                  <a:pt x="432" y="735"/>
                </a:lnTo>
                <a:lnTo>
                  <a:pt x="503" y="674"/>
                </a:lnTo>
                <a:lnTo>
                  <a:pt x="578" y="618"/>
                </a:lnTo>
                <a:lnTo>
                  <a:pt x="657" y="566"/>
                </a:lnTo>
                <a:lnTo>
                  <a:pt x="741" y="518"/>
                </a:lnTo>
                <a:lnTo>
                  <a:pt x="829" y="476"/>
                </a:lnTo>
                <a:lnTo>
                  <a:pt x="921" y="439"/>
                </a:lnTo>
                <a:lnTo>
                  <a:pt x="1018" y="406"/>
                </a:lnTo>
                <a:lnTo>
                  <a:pt x="1117" y="378"/>
                </a:lnTo>
                <a:lnTo>
                  <a:pt x="1220" y="356"/>
                </a:lnTo>
                <a:lnTo>
                  <a:pt x="1327" y="339"/>
                </a:lnTo>
                <a:lnTo>
                  <a:pt x="1436" y="328"/>
                </a:lnTo>
                <a:lnTo>
                  <a:pt x="1549" y="322"/>
                </a:lnTo>
                <a:lnTo>
                  <a:pt x="1549" y="95"/>
                </a:lnTo>
                <a:lnTo>
                  <a:pt x="1553" y="70"/>
                </a:lnTo>
                <a:lnTo>
                  <a:pt x="1563" y="48"/>
                </a:lnTo>
                <a:lnTo>
                  <a:pt x="1577" y="28"/>
                </a:lnTo>
                <a:lnTo>
                  <a:pt x="1597" y="13"/>
                </a:lnTo>
                <a:lnTo>
                  <a:pt x="1620" y="4"/>
                </a:lnTo>
                <a:lnTo>
                  <a:pt x="1646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250562"/>
            <a:ext cx="2024934" cy="4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1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733926"/>
            <a:ext cx="9144000" cy="409574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98484"/>
            <a:ext cx="3259114" cy="340325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BPG Ingiri Arial" panose="020B0604020202020204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27EC-183C-4391-8197-7150D7C8C3CD}" type="datetime1">
              <a:rPr lang="en-US" smtClean="0"/>
              <a:t>08/02/2024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4767263"/>
            <a:ext cx="1245668" cy="273844"/>
          </a:xfrm>
        </p:spPr>
        <p:txBody>
          <a:bodyPr/>
          <a:lstStyle/>
          <a:p>
            <a:fld id="{5A8B0159-F11A-4772-95DF-D5B47B51B8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8083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  <a:latin typeface="BPG Nino Mtavruli" panose="02000806000000020004" pitchFamily="2" charset="0"/>
                <a:cs typeface="BPG Ingiri 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3"/>
          </p:nvPr>
        </p:nvSpPr>
        <p:spPr>
          <a:xfrm>
            <a:off x="5256236" y="998484"/>
            <a:ext cx="3259114" cy="340325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BPG Ingiri Arial" panose="020B0604020202020204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0"/>
            <a:endParaRPr lang="en-US" dirty="0" smtClean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723" y="4837046"/>
            <a:ext cx="1006096" cy="20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4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9645-906D-483E-944D-59A2DBB981F0}" type="datetime1">
              <a:rPr lang="en-US" smtClean="0"/>
              <a:t>08/02/2024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159-F11A-4772-95DF-D5B47B51B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2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733926"/>
            <a:ext cx="9144000" cy="409574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76300"/>
            <a:ext cx="7886700" cy="3756423"/>
          </a:xfrm>
        </p:spPr>
        <p:txBody>
          <a:bodyPr/>
          <a:lstStyle>
            <a:lvl1pPr>
              <a:buClr>
                <a:srgbClr val="75A93A"/>
              </a:buClr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1pPr>
            <a:lvl2pPr>
              <a:buClr>
                <a:srgbClr val="75A93A"/>
              </a:buClr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2pPr>
            <a:lvl3pPr>
              <a:buClr>
                <a:srgbClr val="75A93A"/>
              </a:buClr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3pPr>
            <a:lvl4pPr>
              <a:buClr>
                <a:srgbClr val="75A93A"/>
              </a:buClr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4pPr>
            <a:lvl5pPr>
              <a:buClr>
                <a:srgbClr val="75A93A"/>
              </a:buClr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95283"/>
            <a:ext cx="2057400" cy="273844"/>
          </a:xfrm>
        </p:spPr>
        <p:txBody>
          <a:bodyPr/>
          <a:lstStyle/>
          <a:p>
            <a:fld id="{B314EF1C-AE08-4BE5-9A3A-2753F8B62DC1}" type="datetime1">
              <a:rPr lang="en-US" smtClean="0"/>
              <a:t>08/02/2024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95283"/>
            <a:ext cx="3086100" cy="273844"/>
          </a:xfrm>
        </p:spPr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8021" y="4795283"/>
            <a:ext cx="1167505" cy="273844"/>
          </a:xfrm>
        </p:spPr>
        <p:txBody>
          <a:bodyPr/>
          <a:lstStyle>
            <a:lvl1pPr algn="r">
              <a:defRPr sz="900" b="1"/>
            </a:lvl1pPr>
          </a:lstStyle>
          <a:p>
            <a:fld id="{5A8B0159-F11A-4772-95DF-D5B47B51B8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8083"/>
          </a:xfrm>
        </p:spPr>
        <p:txBody>
          <a:bodyPr>
            <a:noAutofit/>
          </a:bodyPr>
          <a:lstStyle>
            <a:lvl1pPr>
              <a:defRPr sz="2800">
                <a:solidFill>
                  <a:srgbClr val="1E2631"/>
                </a:solidFill>
                <a:latin typeface="BPG Nino Mtavruli" panose="02000806000000020004" pitchFamily="2" charset="0"/>
                <a:cs typeface="BPG Ingiri 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28650" y="273844"/>
            <a:ext cx="0" cy="459581"/>
          </a:xfrm>
          <a:prstGeom prst="line">
            <a:avLst/>
          </a:prstGeom>
          <a:ln w="12700">
            <a:solidFill>
              <a:srgbClr val="E4A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723" y="4837046"/>
            <a:ext cx="1006096" cy="20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2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652971" y="885432"/>
            <a:ext cx="7886700" cy="902949"/>
          </a:xfrm>
        </p:spPr>
        <p:txBody>
          <a:bodyPr>
            <a:noAutofit/>
          </a:bodyPr>
          <a:lstStyle>
            <a:lvl1pPr algn="ctr">
              <a:defRPr sz="3200">
                <a:solidFill>
                  <a:srgbClr val="1E2631"/>
                </a:solidFill>
                <a:latin typeface="BPG Nino Mtavruli" panose="02000806000000020004" pitchFamily="2" charset="0"/>
                <a:cs typeface="BPG Ingiri 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7299666" y="2691330"/>
            <a:ext cx="1844333" cy="1463040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 userDrawn="1"/>
        </p:nvSpPr>
        <p:spPr>
          <a:xfrm>
            <a:off x="-1156" y="2691330"/>
            <a:ext cx="1828800" cy="1463040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7644" y="2691330"/>
            <a:ext cx="1824643" cy="1463040"/>
          </a:xfrm>
          <a:prstGeom prst="rect">
            <a:avLst/>
          </a:prstGeom>
        </p:spPr>
      </p:pic>
      <p:sp>
        <p:nvSpPr>
          <p:cNvPr id="53" name="Rectangle 52"/>
          <p:cNvSpPr/>
          <p:nvPr userDrawn="1"/>
        </p:nvSpPr>
        <p:spPr>
          <a:xfrm>
            <a:off x="1827644" y="2691330"/>
            <a:ext cx="1824642" cy="1463040"/>
          </a:xfrm>
          <a:prstGeom prst="rect">
            <a:avLst/>
          </a:prstGeom>
          <a:solidFill>
            <a:srgbClr val="1E2631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7137" y="2691330"/>
            <a:ext cx="1824039" cy="146304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5478810" y="2691330"/>
            <a:ext cx="1824642" cy="1463040"/>
          </a:xfrm>
          <a:prstGeom prst="rect">
            <a:avLst/>
          </a:prstGeom>
          <a:solidFill>
            <a:srgbClr val="1E2631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 userDrawn="1"/>
        </p:nvSpPr>
        <p:spPr>
          <a:xfrm>
            <a:off x="3652287" y="2691330"/>
            <a:ext cx="1828800" cy="1463040"/>
          </a:xfrm>
          <a:prstGeom prst="rect">
            <a:avLst/>
          </a:prstGeom>
          <a:solidFill>
            <a:srgbClr val="75A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35595"/>
            <a:ext cx="9144000" cy="107904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6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733926"/>
            <a:ext cx="9144000" cy="409574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701D-3661-456B-B857-27036ED39D0D}" type="datetime1">
              <a:rPr lang="en-US" smtClean="0"/>
              <a:t>08/02/2024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1180931" cy="273844"/>
          </a:xfrm>
        </p:spPr>
        <p:txBody>
          <a:bodyPr/>
          <a:lstStyle/>
          <a:p>
            <a:fld id="{5A8B0159-F11A-4772-95DF-D5B47B51B8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14725" y="273844"/>
            <a:ext cx="5088001" cy="459581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1E2631"/>
                </a:solidFill>
                <a:latin typeface="BPG Nino Mtavruli" panose="02000806000000020004" pitchFamily="2" charset="0"/>
                <a:cs typeface="BPG Ingiri 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514725" y="1016037"/>
            <a:ext cx="5066213" cy="3431624"/>
          </a:xfrm>
        </p:spPr>
        <p:txBody>
          <a:bodyPr/>
          <a:lstStyle>
            <a:lvl1pPr marL="342900" indent="-34290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1pPr>
            <a:lvl2pPr marL="6286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2pPr>
            <a:lvl3pPr marL="9715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3pPr>
            <a:lvl4pPr marL="13144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4pPr>
            <a:lvl5pPr marL="16573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2" y="-8768"/>
            <a:ext cx="3048001" cy="4742693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1472" y="-8768"/>
            <a:ext cx="3044952" cy="4742694"/>
          </a:xfrm>
          <a:prstGeom prst="rect">
            <a:avLst/>
          </a:prstGeom>
          <a:solidFill>
            <a:srgbClr val="1E2631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515677" y="263570"/>
            <a:ext cx="0" cy="459581"/>
          </a:xfrm>
          <a:prstGeom prst="line">
            <a:avLst/>
          </a:prstGeom>
          <a:ln w="12700">
            <a:solidFill>
              <a:srgbClr val="FF9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723" y="4837046"/>
            <a:ext cx="1006096" cy="20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"/>
          <a:stretch/>
        </p:blipFill>
        <p:spPr>
          <a:xfrm>
            <a:off x="6095998" y="-8710"/>
            <a:ext cx="3044952" cy="475077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4733926"/>
            <a:ext cx="9144000" cy="409574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701D-3661-456B-B857-27036ED39D0D}" type="datetime1">
              <a:rPr lang="en-US" smtClean="0"/>
              <a:t>08/02/2024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1213300" cy="273844"/>
          </a:xfrm>
        </p:spPr>
        <p:txBody>
          <a:bodyPr/>
          <a:lstStyle/>
          <a:p>
            <a:fld id="{5A8B0159-F11A-4772-95DF-D5B47B51B8A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505524" y="1009059"/>
            <a:ext cx="5066213" cy="3431624"/>
          </a:xfrm>
        </p:spPr>
        <p:txBody>
          <a:bodyPr/>
          <a:lstStyle>
            <a:lvl1pPr marL="342900" indent="-34290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1pPr>
            <a:lvl2pPr marL="6286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2pPr>
            <a:lvl3pPr marL="9715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3pPr>
            <a:lvl4pPr marL="13144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4pPr>
            <a:lvl5pPr marL="1657350" indent="-285750">
              <a:buClr>
                <a:srgbClr val="2A3985"/>
              </a:buClr>
              <a:buFont typeface="Wingdings" panose="05000000000000000000" pitchFamily="2" charset="2"/>
              <a:buChar char="ü"/>
              <a:defRPr>
                <a:solidFill>
                  <a:srgbClr val="1E2631"/>
                </a:solidFill>
                <a:latin typeface="BPG Ingiri Arial" panose="020B0604020202020204" pitchFamily="34" charset="0"/>
                <a:cs typeface="BPG Ingiri 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6099047" y="-182"/>
            <a:ext cx="3044952" cy="4742694"/>
          </a:xfrm>
          <a:prstGeom prst="rect">
            <a:avLst/>
          </a:prstGeom>
          <a:solidFill>
            <a:srgbClr val="1E2631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02474" y="138635"/>
            <a:ext cx="5069263" cy="459581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1E2631"/>
                </a:solidFill>
                <a:latin typeface="BPG Nino Mtavruli" panose="02000806000000020004" pitchFamily="2" charset="0"/>
                <a:cs typeface="BPG Ingiri 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92200" y="128361"/>
            <a:ext cx="0" cy="459581"/>
          </a:xfrm>
          <a:prstGeom prst="line">
            <a:avLst/>
          </a:prstGeom>
          <a:ln w="12700">
            <a:solidFill>
              <a:srgbClr val="FF9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723" y="4837046"/>
            <a:ext cx="1006096" cy="20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1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BF9C-67E9-49BD-8527-C4F65FBE98F2}" type="datetime1">
              <a:rPr lang="en-US" smtClean="0"/>
              <a:t>08/02/2024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159-F11A-4772-95DF-D5B47B51B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6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1657350" y="410949"/>
            <a:ext cx="2912239" cy="2910385"/>
            <a:chOff x="1307" y="48"/>
            <a:chExt cx="3142" cy="3140"/>
          </a:xfrm>
          <a:solidFill>
            <a:srgbClr val="002060"/>
          </a:solidFill>
        </p:grpSpPr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1307" y="48"/>
              <a:ext cx="3142" cy="3140"/>
            </a:xfrm>
            <a:custGeom>
              <a:avLst/>
              <a:gdLst>
                <a:gd name="T0" fmla="*/ 4784 w 6284"/>
                <a:gd name="T1" fmla="*/ 2247 h 6281"/>
                <a:gd name="T2" fmla="*/ 537 w 6284"/>
                <a:gd name="T3" fmla="*/ 5362 h 6281"/>
                <a:gd name="T4" fmla="*/ 709 w 6284"/>
                <a:gd name="T5" fmla="*/ 5515 h 6281"/>
                <a:gd name="T6" fmla="*/ 913 w 6284"/>
                <a:gd name="T7" fmla="*/ 5670 h 6281"/>
                <a:gd name="T8" fmla="*/ 1127 w 6284"/>
                <a:gd name="T9" fmla="*/ 5801 h 6281"/>
                <a:gd name="T10" fmla="*/ 1338 w 6284"/>
                <a:gd name="T11" fmla="*/ 5883 h 6281"/>
                <a:gd name="T12" fmla="*/ 1555 w 6284"/>
                <a:gd name="T13" fmla="*/ 5891 h 6281"/>
                <a:gd name="T14" fmla="*/ 1853 w 6284"/>
                <a:gd name="T15" fmla="*/ 5830 h 6281"/>
                <a:gd name="T16" fmla="*/ 2195 w 6284"/>
                <a:gd name="T17" fmla="*/ 5698 h 6281"/>
                <a:gd name="T18" fmla="*/ 2570 w 6284"/>
                <a:gd name="T19" fmla="*/ 5503 h 6281"/>
                <a:gd name="T20" fmla="*/ 2969 w 6284"/>
                <a:gd name="T21" fmla="*/ 5251 h 6281"/>
                <a:gd name="T22" fmla="*/ 3384 w 6284"/>
                <a:gd name="T23" fmla="*/ 4948 h 6281"/>
                <a:gd name="T24" fmla="*/ 3800 w 6284"/>
                <a:gd name="T25" fmla="*/ 4598 h 6281"/>
                <a:gd name="T26" fmla="*/ 4213 w 6284"/>
                <a:gd name="T27" fmla="*/ 4211 h 6281"/>
                <a:gd name="T28" fmla="*/ 4710 w 6284"/>
                <a:gd name="T29" fmla="*/ 3676 h 6281"/>
                <a:gd name="T30" fmla="*/ 5138 w 6284"/>
                <a:gd name="T31" fmla="*/ 3135 h 6281"/>
                <a:gd name="T32" fmla="*/ 5488 w 6284"/>
                <a:gd name="T33" fmla="*/ 2603 h 6281"/>
                <a:gd name="T34" fmla="*/ 5677 w 6284"/>
                <a:gd name="T35" fmla="*/ 2246 h 6281"/>
                <a:gd name="T36" fmla="*/ 5810 w 6284"/>
                <a:gd name="T37" fmla="*/ 1923 h 6281"/>
                <a:gd name="T38" fmla="*/ 5885 w 6284"/>
                <a:gd name="T39" fmla="*/ 1638 h 6281"/>
                <a:gd name="T40" fmla="*/ 5896 w 6284"/>
                <a:gd name="T41" fmla="*/ 1401 h 6281"/>
                <a:gd name="T42" fmla="*/ 5839 w 6284"/>
                <a:gd name="T43" fmla="*/ 1197 h 6281"/>
                <a:gd name="T44" fmla="*/ 5723 w 6284"/>
                <a:gd name="T45" fmla="*/ 983 h 6281"/>
                <a:gd name="T46" fmla="*/ 5572 w 6284"/>
                <a:gd name="T47" fmla="*/ 773 h 6281"/>
                <a:gd name="T48" fmla="*/ 5415 w 6284"/>
                <a:gd name="T49" fmla="*/ 590 h 6281"/>
                <a:gd name="T50" fmla="*/ 5495 w 6284"/>
                <a:gd name="T51" fmla="*/ 124 h 6281"/>
                <a:gd name="T52" fmla="*/ 5554 w 6284"/>
                <a:gd name="T53" fmla="*/ 181 h 6281"/>
                <a:gd name="T54" fmla="*/ 5661 w 6284"/>
                <a:gd name="T55" fmla="*/ 292 h 6281"/>
                <a:gd name="T56" fmla="*/ 5799 w 6284"/>
                <a:gd name="T57" fmla="*/ 443 h 6281"/>
                <a:gd name="T58" fmla="*/ 5944 w 6284"/>
                <a:gd name="T59" fmla="*/ 628 h 6281"/>
                <a:gd name="T60" fmla="*/ 6084 w 6284"/>
                <a:gd name="T61" fmla="*/ 838 h 6281"/>
                <a:gd name="T62" fmla="*/ 6198 w 6284"/>
                <a:gd name="T63" fmla="*/ 1062 h 6281"/>
                <a:gd name="T64" fmla="*/ 6269 w 6284"/>
                <a:gd name="T65" fmla="*/ 1291 h 6281"/>
                <a:gd name="T66" fmla="*/ 6279 w 6284"/>
                <a:gd name="T67" fmla="*/ 1585 h 6281"/>
                <a:gd name="T68" fmla="*/ 6210 w 6284"/>
                <a:gd name="T69" fmla="*/ 1930 h 6281"/>
                <a:gd name="T70" fmla="*/ 6086 w 6284"/>
                <a:gd name="T71" fmla="*/ 2276 h 6281"/>
                <a:gd name="T72" fmla="*/ 5929 w 6284"/>
                <a:gd name="T73" fmla="*/ 2603 h 6281"/>
                <a:gd name="T74" fmla="*/ 5707 w 6284"/>
                <a:gd name="T75" fmla="*/ 2983 h 6281"/>
                <a:gd name="T76" fmla="*/ 5310 w 6284"/>
                <a:gd name="T77" fmla="*/ 3546 h 6281"/>
                <a:gd name="T78" fmla="*/ 4838 w 6284"/>
                <a:gd name="T79" fmla="*/ 4111 h 6281"/>
                <a:gd name="T80" fmla="*/ 4335 w 6284"/>
                <a:gd name="T81" fmla="*/ 4629 h 6281"/>
                <a:gd name="T82" fmla="*/ 3883 w 6284"/>
                <a:gd name="T83" fmla="*/ 5037 h 6281"/>
                <a:gd name="T84" fmla="*/ 3432 w 6284"/>
                <a:gd name="T85" fmla="*/ 5396 h 6281"/>
                <a:gd name="T86" fmla="*/ 2988 w 6284"/>
                <a:gd name="T87" fmla="*/ 5702 h 6281"/>
                <a:gd name="T88" fmla="*/ 2562 w 6284"/>
                <a:gd name="T89" fmla="*/ 5946 h 6281"/>
                <a:gd name="T90" fmla="*/ 2161 w 6284"/>
                <a:gd name="T91" fmla="*/ 6130 h 6281"/>
                <a:gd name="T92" fmla="*/ 1794 w 6284"/>
                <a:gd name="T93" fmla="*/ 6241 h 6281"/>
                <a:gd name="T94" fmla="*/ 1467 w 6284"/>
                <a:gd name="T95" fmla="*/ 6281 h 6281"/>
                <a:gd name="T96" fmla="*/ 1292 w 6284"/>
                <a:gd name="T97" fmla="*/ 6265 h 6281"/>
                <a:gd name="T98" fmla="*/ 1062 w 6284"/>
                <a:gd name="T99" fmla="*/ 6195 h 6281"/>
                <a:gd name="T100" fmla="*/ 839 w 6284"/>
                <a:gd name="T101" fmla="*/ 6080 h 6281"/>
                <a:gd name="T102" fmla="*/ 629 w 6284"/>
                <a:gd name="T103" fmla="*/ 5941 h 6281"/>
                <a:gd name="T104" fmla="*/ 443 w 6284"/>
                <a:gd name="T105" fmla="*/ 5796 h 6281"/>
                <a:gd name="T106" fmla="*/ 292 w 6284"/>
                <a:gd name="T107" fmla="*/ 5658 h 6281"/>
                <a:gd name="T108" fmla="*/ 182 w 6284"/>
                <a:gd name="T109" fmla="*/ 5551 h 6281"/>
                <a:gd name="T110" fmla="*/ 124 w 6284"/>
                <a:gd name="T111" fmla="*/ 5492 h 6281"/>
                <a:gd name="T112" fmla="*/ 1683 w 6284"/>
                <a:gd name="T113" fmla="*/ 3672 h 6281"/>
                <a:gd name="T114" fmla="*/ 3676 w 6284"/>
                <a:gd name="T115" fmla="*/ 1682 h 6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284" h="6281">
                  <a:moveTo>
                    <a:pt x="5365" y="536"/>
                  </a:moveTo>
                  <a:lnTo>
                    <a:pt x="4219" y="1682"/>
                  </a:lnTo>
                  <a:lnTo>
                    <a:pt x="4784" y="2247"/>
                  </a:lnTo>
                  <a:lnTo>
                    <a:pt x="2249" y="4782"/>
                  </a:lnTo>
                  <a:lnTo>
                    <a:pt x="1683" y="4216"/>
                  </a:lnTo>
                  <a:lnTo>
                    <a:pt x="537" y="5362"/>
                  </a:lnTo>
                  <a:lnTo>
                    <a:pt x="590" y="5410"/>
                  </a:lnTo>
                  <a:lnTo>
                    <a:pt x="648" y="5461"/>
                  </a:lnTo>
                  <a:lnTo>
                    <a:pt x="709" y="5515"/>
                  </a:lnTo>
                  <a:lnTo>
                    <a:pt x="774" y="5566"/>
                  </a:lnTo>
                  <a:lnTo>
                    <a:pt x="843" y="5620"/>
                  </a:lnTo>
                  <a:lnTo>
                    <a:pt x="913" y="5670"/>
                  </a:lnTo>
                  <a:lnTo>
                    <a:pt x="984" y="5717"/>
                  </a:lnTo>
                  <a:lnTo>
                    <a:pt x="1057" y="5763"/>
                  </a:lnTo>
                  <a:lnTo>
                    <a:pt x="1127" y="5801"/>
                  </a:lnTo>
                  <a:lnTo>
                    <a:pt x="1200" y="5836"/>
                  </a:lnTo>
                  <a:lnTo>
                    <a:pt x="1269" y="5862"/>
                  </a:lnTo>
                  <a:lnTo>
                    <a:pt x="1338" y="5883"/>
                  </a:lnTo>
                  <a:lnTo>
                    <a:pt x="1403" y="5893"/>
                  </a:lnTo>
                  <a:lnTo>
                    <a:pt x="1467" y="5897"/>
                  </a:lnTo>
                  <a:lnTo>
                    <a:pt x="1555" y="5891"/>
                  </a:lnTo>
                  <a:lnTo>
                    <a:pt x="1649" y="5880"/>
                  </a:lnTo>
                  <a:lnTo>
                    <a:pt x="1748" y="5859"/>
                  </a:lnTo>
                  <a:lnTo>
                    <a:pt x="1853" y="5830"/>
                  </a:lnTo>
                  <a:lnTo>
                    <a:pt x="1962" y="5794"/>
                  </a:lnTo>
                  <a:lnTo>
                    <a:pt x="2077" y="5750"/>
                  </a:lnTo>
                  <a:lnTo>
                    <a:pt x="2195" y="5698"/>
                  </a:lnTo>
                  <a:lnTo>
                    <a:pt x="2318" y="5641"/>
                  </a:lnTo>
                  <a:lnTo>
                    <a:pt x="2442" y="5574"/>
                  </a:lnTo>
                  <a:lnTo>
                    <a:pt x="2570" y="5503"/>
                  </a:lnTo>
                  <a:lnTo>
                    <a:pt x="2702" y="5425"/>
                  </a:lnTo>
                  <a:lnTo>
                    <a:pt x="2836" y="5341"/>
                  </a:lnTo>
                  <a:lnTo>
                    <a:pt x="2969" y="5251"/>
                  </a:lnTo>
                  <a:lnTo>
                    <a:pt x="3107" y="5156"/>
                  </a:lnTo>
                  <a:lnTo>
                    <a:pt x="3244" y="5055"/>
                  </a:lnTo>
                  <a:lnTo>
                    <a:pt x="3384" y="4948"/>
                  </a:lnTo>
                  <a:lnTo>
                    <a:pt x="3521" y="4837"/>
                  </a:lnTo>
                  <a:lnTo>
                    <a:pt x="3661" y="4720"/>
                  </a:lnTo>
                  <a:lnTo>
                    <a:pt x="3800" y="4598"/>
                  </a:lnTo>
                  <a:lnTo>
                    <a:pt x="3940" y="4474"/>
                  </a:lnTo>
                  <a:lnTo>
                    <a:pt x="4077" y="4344"/>
                  </a:lnTo>
                  <a:lnTo>
                    <a:pt x="4213" y="4211"/>
                  </a:lnTo>
                  <a:lnTo>
                    <a:pt x="4385" y="4033"/>
                  </a:lnTo>
                  <a:lnTo>
                    <a:pt x="4551" y="3855"/>
                  </a:lnTo>
                  <a:lnTo>
                    <a:pt x="4710" y="3676"/>
                  </a:lnTo>
                  <a:lnTo>
                    <a:pt x="4861" y="3496"/>
                  </a:lnTo>
                  <a:lnTo>
                    <a:pt x="5002" y="3317"/>
                  </a:lnTo>
                  <a:lnTo>
                    <a:pt x="5138" y="3135"/>
                  </a:lnTo>
                  <a:lnTo>
                    <a:pt x="5264" y="2958"/>
                  </a:lnTo>
                  <a:lnTo>
                    <a:pt x="5381" y="2780"/>
                  </a:lnTo>
                  <a:lnTo>
                    <a:pt x="5488" y="2603"/>
                  </a:lnTo>
                  <a:lnTo>
                    <a:pt x="5556" y="2480"/>
                  </a:lnTo>
                  <a:lnTo>
                    <a:pt x="5621" y="2362"/>
                  </a:lnTo>
                  <a:lnTo>
                    <a:pt x="5677" y="2246"/>
                  </a:lnTo>
                  <a:lnTo>
                    <a:pt x="5728" y="2135"/>
                  </a:lnTo>
                  <a:lnTo>
                    <a:pt x="5772" y="2026"/>
                  </a:lnTo>
                  <a:lnTo>
                    <a:pt x="5810" y="1923"/>
                  </a:lnTo>
                  <a:lnTo>
                    <a:pt x="5841" y="1822"/>
                  </a:lnTo>
                  <a:lnTo>
                    <a:pt x="5866" y="1728"/>
                  </a:lnTo>
                  <a:lnTo>
                    <a:pt x="5885" y="1638"/>
                  </a:lnTo>
                  <a:lnTo>
                    <a:pt x="5896" y="1552"/>
                  </a:lnTo>
                  <a:lnTo>
                    <a:pt x="5900" y="1474"/>
                  </a:lnTo>
                  <a:lnTo>
                    <a:pt x="5896" y="1401"/>
                  </a:lnTo>
                  <a:lnTo>
                    <a:pt x="5887" y="1335"/>
                  </a:lnTo>
                  <a:lnTo>
                    <a:pt x="5868" y="1268"/>
                  </a:lnTo>
                  <a:lnTo>
                    <a:pt x="5839" y="1197"/>
                  </a:lnTo>
                  <a:lnTo>
                    <a:pt x="5807" y="1126"/>
                  </a:lnTo>
                  <a:lnTo>
                    <a:pt x="5766" y="1054"/>
                  </a:lnTo>
                  <a:lnTo>
                    <a:pt x="5723" y="983"/>
                  </a:lnTo>
                  <a:lnTo>
                    <a:pt x="5675" y="913"/>
                  </a:lnTo>
                  <a:lnTo>
                    <a:pt x="5623" y="842"/>
                  </a:lnTo>
                  <a:lnTo>
                    <a:pt x="5572" y="773"/>
                  </a:lnTo>
                  <a:lnTo>
                    <a:pt x="5518" y="708"/>
                  </a:lnTo>
                  <a:lnTo>
                    <a:pt x="5467" y="647"/>
                  </a:lnTo>
                  <a:lnTo>
                    <a:pt x="5415" y="590"/>
                  </a:lnTo>
                  <a:lnTo>
                    <a:pt x="5365" y="536"/>
                  </a:lnTo>
                  <a:close/>
                  <a:moveTo>
                    <a:pt x="5360" y="0"/>
                  </a:moveTo>
                  <a:lnTo>
                    <a:pt x="5495" y="124"/>
                  </a:lnTo>
                  <a:lnTo>
                    <a:pt x="5509" y="137"/>
                  </a:lnTo>
                  <a:lnTo>
                    <a:pt x="5530" y="156"/>
                  </a:lnTo>
                  <a:lnTo>
                    <a:pt x="5554" y="181"/>
                  </a:lnTo>
                  <a:lnTo>
                    <a:pt x="5587" y="214"/>
                  </a:lnTo>
                  <a:lnTo>
                    <a:pt x="5623" y="250"/>
                  </a:lnTo>
                  <a:lnTo>
                    <a:pt x="5661" y="292"/>
                  </a:lnTo>
                  <a:lnTo>
                    <a:pt x="5705" y="338"/>
                  </a:lnTo>
                  <a:lnTo>
                    <a:pt x="5751" y="389"/>
                  </a:lnTo>
                  <a:lnTo>
                    <a:pt x="5799" y="443"/>
                  </a:lnTo>
                  <a:lnTo>
                    <a:pt x="5847" y="502"/>
                  </a:lnTo>
                  <a:lnTo>
                    <a:pt x="5896" y="563"/>
                  </a:lnTo>
                  <a:lnTo>
                    <a:pt x="5944" y="628"/>
                  </a:lnTo>
                  <a:lnTo>
                    <a:pt x="5994" y="697"/>
                  </a:lnTo>
                  <a:lnTo>
                    <a:pt x="6040" y="766"/>
                  </a:lnTo>
                  <a:lnTo>
                    <a:pt x="6084" y="838"/>
                  </a:lnTo>
                  <a:lnTo>
                    <a:pt x="6126" y="911"/>
                  </a:lnTo>
                  <a:lnTo>
                    <a:pt x="6164" y="985"/>
                  </a:lnTo>
                  <a:lnTo>
                    <a:pt x="6198" y="1062"/>
                  </a:lnTo>
                  <a:lnTo>
                    <a:pt x="6227" y="1138"/>
                  </a:lnTo>
                  <a:lnTo>
                    <a:pt x="6252" y="1214"/>
                  </a:lnTo>
                  <a:lnTo>
                    <a:pt x="6269" y="1291"/>
                  </a:lnTo>
                  <a:lnTo>
                    <a:pt x="6279" y="1365"/>
                  </a:lnTo>
                  <a:lnTo>
                    <a:pt x="6284" y="1474"/>
                  </a:lnTo>
                  <a:lnTo>
                    <a:pt x="6279" y="1585"/>
                  </a:lnTo>
                  <a:lnTo>
                    <a:pt x="6263" y="1699"/>
                  </a:lnTo>
                  <a:lnTo>
                    <a:pt x="6240" y="1814"/>
                  </a:lnTo>
                  <a:lnTo>
                    <a:pt x="6210" y="1930"/>
                  </a:lnTo>
                  <a:lnTo>
                    <a:pt x="6173" y="2047"/>
                  </a:lnTo>
                  <a:lnTo>
                    <a:pt x="6131" y="2163"/>
                  </a:lnTo>
                  <a:lnTo>
                    <a:pt x="6086" y="2276"/>
                  </a:lnTo>
                  <a:lnTo>
                    <a:pt x="6034" y="2389"/>
                  </a:lnTo>
                  <a:lnTo>
                    <a:pt x="5982" y="2498"/>
                  </a:lnTo>
                  <a:lnTo>
                    <a:pt x="5929" y="2603"/>
                  </a:lnTo>
                  <a:lnTo>
                    <a:pt x="5873" y="2702"/>
                  </a:lnTo>
                  <a:lnTo>
                    <a:pt x="5820" y="2797"/>
                  </a:lnTo>
                  <a:lnTo>
                    <a:pt x="5707" y="2983"/>
                  </a:lnTo>
                  <a:lnTo>
                    <a:pt x="5583" y="3170"/>
                  </a:lnTo>
                  <a:lnTo>
                    <a:pt x="5451" y="3357"/>
                  </a:lnTo>
                  <a:lnTo>
                    <a:pt x="5310" y="3546"/>
                  </a:lnTo>
                  <a:lnTo>
                    <a:pt x="5161" y="3735"/>
                  </a:lnTo>
                  <a:lnTo>
                    <a:pt x="5002" y="3924"/>
                  </a:lnTo>
                  <a:lnTo>
                    <a:pt x="4838" y="4111"/>
                  </a:lnTo>
                  <a:lnTo>
                    <a:pt x="4664" y="4298"/>
                  </a:lnTo>
                  <a:lnTo>
                    <a:pt x="4484" y="4482"/>
                  </a:lnTo>
                  <a:lnTo>
                    <a:pt x="4335" y="4629"/>
                  </a:lnTo>
                  <a:lnTo>
                    <a:pt x="4184" y="4770"/>
                  </a:lnTo>
                  <a:lnTo>
                    <a:pt x="4034" y="4906"/>
                  </a:lnTo>
                  <a:lnTo>
                    <a:pt x="3883" y="5037"/>
                  </a:lnTo>
                  <a:lnTo>
                    <a:pt x="3732" y="5163"/>
                  </a:lnTo>
                  <a:lnTo>
                    <a:pt x="3581" y="5282"/>
                  </a:lnTo>
                  <a:lnTo>
                    <a:pt x="3432" y="5396"/>
                  </a:lnTo>
                  <a:lnTo>
                    <a:pt x="3283" y="5505"/>
                  </a:lnTo>
                  <a:lnTo>
                    <a:pt x="3134" y="5607"/>
                  </a:lnTo>
                  <a:lnTo>
                    <a:pt x="2988" y="5702"/>
                  </a:lnTo>
                  <a:lnTo>
                    <a:pt x="2843" y="5790"/>
                  </a:lnTo>
                  <a:lnTo>
                    <a:pt x="2702" y="5872"/>
                  </a:lnTo>
                  <a:lnTo>
                    <a:pt x="2562" y="5946"/>
                  </a:lnTo>
                  <a:lnTo>
                    <a:pt x="2425" y="6015"/>
                  </a:lnTo>
                  <a:lnTo>
                    <a:pt x="2291" y="6076"/>
                  </a:lnTo>
                  <a:lnTo>
                    <a:pt x="2161" y="6130"/>
                  </a:lnTo>
                  <a:lnTo>
                    <a:pt x="2035" y="6174"/>
                  </a:lnTo>
                  <a:lnTo>
                    <a:pt x="1911" y="6212"/>
                  </a:lnTo>
                  <a:lnTo>
                    <a:pt x="1794" y="6241"/>
                  </a:lnTo>
                  <a:lnTo>
                    <a:pt x="1680" y="6263"/>
                  </a:lnTo>
                  <a:lnTo>
                    <a:pt x="1571" y="6275"/>
                  </a:lnTo>
                  <a:lnTo>
                    <a:pt x="1467" y="6281"/>
                  </a:lnTo>
                  <a:lnTo>
                    <a:pt x="1416" y="6279"/>
                  </a:lnTo>
                  <a:lnTo>
                    <a:pt x="1366" y="6275"/>
                  </a:lnTo>
                  <a:lnTo>
                    <a:pt x="1292" y="6265"/>
                  </a:lnTo>
                  <a:lnTo>
                    <a:pt x="1215" y="6248"/>
                  </a:lnTo>
                  <a:lnTo>
                    <a:pt x="1139" y="6223"/>
                  </a:lnTo>
                  <a:lnTo>
                    <a:pt x="1062" y="6195"/>
                  </a:lnTo>
                  <a:lnTo>
                    <a:pt x="986" y="6160"/>
                  </a:lnTo>
                  <a:lnTo>
                    <a:pt x="911" y="6122"/>
                  </a:lnTo>
                  <a:lnTo>
                    <a:pt x="839" y="6080"/>
                  </a:lnTo>
                  <a:lnTo>
                    <a:pt x="766" y="6036"/>
                  </a:lnTo>
                  <a:lnTo>
                    <a:pt x="697" y="5990"/>
                  </a:lnTo>
                  <a:lnTo>
                    <a:pt x="629" y="5941"/>
                  </a:lnTo>
                  <a:lnTo>
                    <a:pt x="564" y="5893"/>
                  </a:lnTo>
                  <a:lnTo>
                    <a:pt x="503" y="5843"/>
                  </a:lnTo>
                  <a:lnTo>
                    <a:pt x="443" y="5796"/>
                  </a:lnTo>
                  <a:lnTo>
                    <a:pt x="390" y="5748"/>
                  </a:lnTo>
                  <a:lnTo>
                    <a:pt x="338" y="5702"/>
                  </a:lnTo>
                  <a:lnTo>
                    <a:pt x="292" y="5658"/>
                  </a:lnTo>
                  <a:lnTo>
                    <a:pt x="250" y="5620"/>
                  </a:lnTo>
                  <a:lnTo>
                    <a:pt x="214" y="5584"/>
                  </a:lnTo>
                  <a:lnTo>
                    <a:pt x="182" y="5551"/>
                  </a:lnTo>
                  <a:lnTo>
                    <a:pt x="157" y="5526"/>
                  </a:lnTo>
                  <a:lnTo>
                    <a:pt x="138" y="5505"/>
                  </a:lnTo>
                  <a:lnTo>
                    <a:pt x="124" y="5492"/>
                  </a:lnTo>
                  <a:lnTo>
                    <a:pt x="0" y="5356"/>
                  </a:lnTo>
                  <a:lnTo>
                    <a:pt x="0" y="5356"/>
                  </a:lnTo>
                  <a:lnTo>
                    <a:pt x="1683" y="3672"/>
                  </a:lnTo>
                  <a:lnTo>
                    <a:pt x="2249" y="4237"/>
                  </a:lnTo>
                  <a:lnTo>
                    <a:pt x="4242" y="2247"/>
                  </a:lnTo>
                  <a:lnTo>
                    <a:pt x="3676" y="1682"/>
                  </a:lnTo>
                  <a:lnTo>
                    <a:pt x="5360" y="0"/>
                  </a:lnTo>
                  <a:close/>
                </a:path>
              </a:pathLst>
            </a:custGeom>
            <a:grpFill/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1518" y="259"/>
              <a:ext cx="1216" cy="1215"/>
            </a:xfrm>
            <a:custGeom>
              <a:avLst/>
              <a:gdLst>
                <a:gd name="T0" fmla="*/ 2433 w 2433"/>
                <a:gd name="T1" fmla="*/ 0 h 2431"/>
                <a:gd name="T2" fmla="*/ 2433 w 2433"/>
                <a:gd name="T3" fmla="*/ 384 h 2431"/>
                <a:gd name="T4" fmla="*/ 2280 w 2433"/>
                <a:gd name="T5" fmla="*/ 389 h 2431"/>
                <a:gd name="T6" fmla="*/ 2129 w 2433"/>
                <a:gd name="T7" fmla="*/ 405 h 2431"/>
                <a:gd name="T8" fmla="*/ 1984 w 2433"/>
                <a:gd name="T9" fmla="*/ 431 h 2431"/>
                <a:gd name="T10" fmla="*/ 1840 w 2433"/>
                <a:gd name="T11" fmla="*/ 470 h 2431"/>
                <a:gd name="T12" fmla="*/ 1703 w 2433"/>
                <a:gd name="T13" fmla="*/ 517 h 2431"/>
                <a:gd name="T14" fmla="*/ 1569 w 2433"/>
                <a:gd name="T15" fmla="*/ 573 h 2431"/>
                <a:gd name="T16" fmla="*/ 1441 w 2433"/>
                <a:gd name="T17" fmla="*/ 640 h 2431"/>
                <a:gd name="T18" fmla="*/ 1317 w 2433"/>
                <a:gd name="T19" fmla="*/ 714 h 2431"/>
                <a:gd name="T20" fmla="*/ 1200 w 2433"/>
                <a:gd name="T21" fmla="*/ 796 h 2431"/>
                <a:gd name="T22" fmla="*/ 1089 w 2433"/>
                <a:gd name="T23" fmla="*/ 886 h 2431"/>
                <a:gd name="T24" fmla="*/ 984 w 2433"/>
                <a:gd name="T25" fmla="*/ 983 h 2431"/>
                <a:gd name="T26" fmla="*/ 887 w 2433"/>
                <a:gd name="T27" fmla="*/ 1088 h 2431"/>
                <a:gd name="T28" fmla="*/ 797 w 2433"/>
                <a:gd name="T29" fmla="*/ 1199 h 2431"/>
                <a:gd name="T30" fmla="*/ 715 w 2433"/>
                <a:gd name="T31" fmla="*/ 1316 h 2431"/>
                <a:gd name="T32" fmla="*/ 640 w 2433"/>
                <a:gd name="T33" fmla="*/ 1440 h 2431"/>
                <a:gd name="T34" fmla="*/ 574 w 2433"/>
                <a:gd name="T35" fmla="*/ 1568 h 2431"/>
                <a:gd name="T36" fmla="*/ 518 w 2433"/>
                <a:gd name="T37" fmla="*/ 1701 h 2431"/>
                <a:gd name="T38" fmla="*/ 470 w 2433"/>
                <a:gd name="T39" fmla="*/ 1839 h 2431"/>
                <a:gd name="T40" fmla="*/ 434 w 2433"/>
                <a:gd name="T41" fmla="*/ 1982 h 2431"/>
                <a:gd name="T42" fmla="*/ 405 w 2433"/>
                <a:gd name="T43" fmla="*/ 2127 h 2431"/>
                <a:gd name="T44" fmla="*/ 390 w 2433"/>
                <a:gd name="T45" fmla="*/ 2278 h 2431"/>
                <a:gd name="T46" fmla="*/ 384 w 2433"/>
                <a:gd name="T47" fmla="*/ 2431 h 2431"/>
                <a:gd name="T48" fmla="*/ 0 w 2433"/>
                <a:gd name="T49" fmla="*/ 2431 h 2431"/>
                <a:gd name="T50" fmla="*/ 6 w 2433"/>
                <a:gd name="T51" fmla="*/ 2257 h 2431"/>
                <a:gd name="T52" fmla="*/ 23 w 2433"/>
                <a:gd name="T53" fmla="*/ 2087 h 2431"/>
                <a:gd name="T54" fmla="*/ 54 w 2433"/>
                <a:gd name="T55" fmla="*/ 1921 h 2431"/>
                <a:gd name="T56" fmla="*/ 94 w 2433"/>
                <a:gd name="T57" fmla="*/ 1759 h 2431"/>
                <a:gd name="T58" fmla="*/ 146 w 2433"/>
                <a:gd name="T59" fmla="*/ 1600 h 2431"/>
                <a:gd name="T60" fmla="*/ 207 w 2433"/>
                <a:gd name="T61" fmla="*/ 1447 h 2431"/>
                <a:gd name="T62" fmla="*/ 279 w 2433"/>
                <a:gd name="T63" fmla="*/ 1298 h 2431"/>
                <a:gd name="T64" fmla="*/ 360 w 2433"/>
                <a:gd name="T65" fmla="*/ 1157 h 2431"/>
                <a:gd name="T66" fmla="*/ 451 w 2433"/>
                <a:gd name="T67" fmla="*/ 1021 h 2431"/>
                <a:gd name="T68" fmla="*/ 549 w 2433"/>
                <a:gd name="T69" fmla="*/ 892 h 2431"/>
                <a:gd name="T70" fmla="*/ 656 w 2433"/>
                <a:gd name="T71" fmla="*/ 769 h 2431"/>
                <a:gd name="T72" fmla="*/ 770 w 2433"/>
                <a:gd name="T73" fmla="*/ 655 h 2431"/>
                <a:gd name="T74" fmla="*/ 893 w 2433"/>
                <a:gd name="T75" fmla="*/ 548 h 2431"/>
                <a:gd name="T76" fmla="*/ 1023 w 2433"/>
                <a:gd name="T77" fmla="*/ 450 h 2431"/>
                <a:gd name="T78" fmla="*/ 1158 w 2433"/>
                <a:gd name="T79" fmla="*/ 359 h 2431"/>
                <a:gd name="T80" fmla="*/ 1302 w 2433"/>
                <a:gd name="T81" fmla="*/ 279 h 2431"/>
                <a:gd name="T82" fmla="*/ 1449 w 2433"/>
                <a:gd name="T83" fmla="*/ 206 h 2431"/>
                <a:gd name="T84" fmla="*/ 1601 w 2433"/>
                <a:gd name="T85" fmla="*/ 145 h 2431"/>
                <a:gd name="T86" fmla="*/ 1760 w 2433"/>
                <a:gd name="T87" fmla="*/ 93 h 2431"/>
                <a:gd name="T88" fmla="*/ 1922 w 2433"/>
                <a:gd name="T89" fmla="*/ 53 h 2431"/>
                <a:gd name="T90" fmla="*/ 2089 w 2433"/>
                <a:gd name="T91" fmla="*/ 23 h 2431"/>
                <a:gd name="T92" fmla="*/ 2259 w 2433"/>
                <a:gd name="T93" fmla="*/ 5 h 2431"/>
                <a:gd name="T94" fmla="*/ 2433 w 2433"/>
                <a:gd name="T95" fmla="*/ 0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33" h="2431">
                  <a:moveTo>
                    <a:pt x="2433" y="0"/>
                  </a:moveTo>
                  <a:lnTo>
                    <a:pt x="2433" y="384"/>
                  </a:lnTo>
                  <a:lnTo>
                    <a:pt x="2280" y="389"/>
                  </a:lnTo>
                  <a:lnTo>
                    <a:pt x="2129" y="405"/>
                  </a:lnTo>
                  <a:lnTo>
                    <a:pt x="1984" y="431"/>
                  </a:lnTo>
                  <a:lnTo>
                    <a:pt x="1840" y="470"/>
                  </a:lnTo>
                  <a:lnTo>
                    <a:pt x="1703" y="517"/>
                  </a:lnTo>
                  <a:lnTo>
                    <a:pt x="1569" y="573"/>
                  </a:lnTo>
                  <a:lnTo>
                    <a:pt x="1441" y="640"/>
                  </a:lnTo>
                  <a:lnTo>
                    <a:pt x="1317" y="714"/>
                  </a:lnTo>
                  <a:lnTo>
                    <a:pt x="1200" y="796"/>
                  </a:lnTo>
                  <a:lnTo>
                    <a:pt x="1089" y="886"/>
                  </a:lnTo>
                  <a:lnTo>
                    <a:pt x="984" y="983"/>
                  </a:lnTo>
                  <a:lnTo>
                    <a:pt x="887" y="1088"/>
                  </a:lnTo>
                  <a:lnTo>
                    <a:pt x="797" y="1199"/>
                  </a:lnTo>
                  <a:lnTo>
                    <a:pt x="715" y="1316"/>
                  </a:lnTo>
                  <a:lnTo>
                    <a:pt x="640" y="1440"/>
                  </a:lnTo>
                  <a:lnTo>
                    <a:pt x="574" y="1568"/>
                  </a:lnTo>
                  <a:lnTo>
                    <a:pt x="518" y="1701"/>
                  </a:lnTo>
                  <a:lnTo>
                    <a:pt x="470" y="1839"/>
                  </a:lnTo>
                  <a:lnTo>
                    <a:pt x="434" y="1982"/>
                  </a:lnTo>
                  <a:lnTo>
                    <a:pt x="405" y="2127"/>
                  </a:lnTo>
                  <a:lnTo>
                    <a:pt x="390" y="2278"/>
                  </a:lnTo>
                  <a:lnTo>
                    <a:pt x="384" y="2431"/>
                  </a:lnTo>
                  <a:lnTo>
                    <a:pt x="0" y="2431"/>
                  </a:lnTo>
                  <a:lnTo>
                    <a:pt x="6" y="2257"/>
                  </a:lnTo>
                  <a:lnTo>
                    <a:pt x="23" y="2087"/>
                  </a:lnTo>
                  <a:lnTo>
                    <a:pt x="54" y="1921"/>
                  </a:lnTo>
                  <a:lnTo>
                    <a:pt x="94" y="1759"/>
                  </a:lnTo>
                  <a:lnTo>
                    <a:pt x="146" y="1600"/>
                  </a:lnTo>
                  <a:lnTo>
                    <a:pt x="207" y="1447"/>
                  </a:lnTo>
                  <a:lnTo>
                    <a:pt x="279" y="1298"/>
                  </a:lnTo>
                  <a:lnTo>
                    <a:pt x="360" y="1157"/>
                  </a:lnTo>
                  <a:lnTo>
                    <a:pt x="451" y="1021"/>
                  </a:lnTo>
                  <a:lnTo>
                    <a:pt x="549" y="892"/>
                  </a:lnTo>
                  <a:lnTo>
                    <a:pt x="656" y="769"/>
                  </a:lnTo>
                  <a:lnTo>
                    <a:pt x="770" y="655"/>
                  </a:lnTo>
                  <a:lnTo>
                    <a:pt x="893" y="548"/>
                  </a:lnTo>
                  <a:lnTo>
                    <a:pt x="1023" y="450"/>
                  </a:lnTo>
                  <a:lnTo>
                    <a:pt x="1158" y="359"/>
                  </a:lnTo>
                  <a:lnTo>
                    <a:pt x="1302" y="279"/>
                  </a:lnTo>
                  <a:lnTo>
                    <a:pt x="1449" y="206"/>
                  </a:lnTo>
                  <a:lnTo>
                    <a:pt x="1601" y="145"/>
                  </a:lnTo>
                  <a:lnTo>
                    <a:pt x="1760" y="93"/>
                  </a:lnTo>
                  <a:lnTo>
                    <a:pt x="1922" y="53"/>
                  </a:lnTo>
                  <a:lnTo>
                    <a:pt x="2089" y="23"/>
                  </a:lnTo>
                  <a:lnTo>
                    <a:pt x="2259" y="5"/>
                  </a:lnTo>
                  <a:lnTo>
                    <a:pt x="2433" y="0"/>
                  </a:lnTo>
                  <a:close/>
                </a:path>
              </a:pathLst>
            </a:custGeom>
            <a:grpFill/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/>
            <p:cNvSpPr>
              <a:spLocks/>
            </p:cNvSpPr>
            <p:nvPr userDrawn="1"/>
          </p:nvSpPr>
          <p:spPr bwMode="auto">
            <a:xfrm>
              <a:off x="1966" y="707"/>
              <a:ext cx="768" cy="767"/>
            </a:xfrm>
            <a:custGeom>
              <a:avLst/>
              <a:gdLst>
                <a:gd name="T0" fmla="*/ 1537 w 1537"/>
                <a:gd name="T1" fmla="*/ 0 h 1536"/>
                <a:gd name="T2" fmla="*/ 1537 w 1537"/>
                <a:gd name="T3" fmla="*/ 384 h 1536"/>
                <a:gd name="T4" fmla="*/ 1418 w 1537"/>
                <a:gd name="T5" fmla="*/ 390 h 1536"/>
                <a:gd name="T6" fmla="*/ 1304 w 1537"/>
                <a:gd name="T7" fmla="*/ 407 h 1536"/>
                <a:gd name="T8" fmla="*/ 1195 w 1537"/>
                <a:gd name="T9" fmla="*/ 436 h 1536"/>
                <a:gd name="T10" fmla="*/ 1088 w 1537"/>
                <a:gd name="T11" fmla="*/ 474 h 1536"/>
                <a:gd name="T12" fmla="*/ 986 w 1537"/>
                <a:gd name="T13" fmla="*/ 524 h 1536"/>
                <a:gd name="T14" fmla="*/ 893 w 1537"/>
                <a:gd name="T15" fmla="*/ 581 h 1536"/>
                <a:gd name="T16" fmla="*/ 803 w 1537"/>
                <a:gd name="T17" fmla="*/ 646 h 1536"/>
                <a:gd name="T18" fmla="*/ 721 w 1537"/>
                <a:gd name="T19" fmla="*/ 720 h 1536"/>
                <a:gd name="T20" fmla="*/ 648 w 1537"/>
                <a:gd name="T21" fmla="*/ 802 h 1536"/>
                <a:gd name="T22" fmla="*/ 581 w 1537"/>
                <a:gd name="T23" fmla="*/ 892 h 1536"/>
                <a:gd name="T24" fmla="*/ 524 w 1537"/>
                <a:gd name="T25" fmla="*/ 986 h 1536"/>
                <a:gd name="T26" fmla="*/ 474 w 1537"/>
                <a:gd name="T27" fmla="*/ 1087 h 1536"/>
                <a:gd name="T28" fmla="*/ 436 w 1537"/>
                <a:gd name="T29" fmla="*/ 1194 h 1536"/>
                <a:gd name="T30" fmla="*/ 407 w 1537"/>
                <a:gd name="T31" fmla="*/ 1303 h 1536"/>
                <a:gd name="T32" fmla="*/ 390 w 1537"/>
                <a:gd name="T33" fmla="*/ 1417 h 1536"/>
                <a:gd name="T34" fmla="*/ 384 w 1537"/>
                <a:gd name="T35" fmla="*/ 1536 h 1536"/>
                <a:gd name="T36" fmla="*/ 0 w 1537"/>
                <a:gd name="T37" fmla="*/ 1536 h 1536"/>
                <a:gd name="T38" fmla="*/ 6 w 1537"/>
                <a:gd name="T39" fmla="*/ 1402 h 1536"/>
                <a:gd name="T40" fmla="*/ 21 w 1537"/>
                <a:gd name="T41" fmla="*/ 1274 h 1536"/>
                <a:gd name="T42" fmla="*/ 50 w 1537"/>
                <a:gd name="T43" fmla="*/ 1148 h 1536"/>
                <a:gd name="T44" fmla="*/ 86 w 1537"/>
                <a:gd name="T45" fmla="*/ 1026 h 1536"/>
                <a:gd name="T46" fmla="*/ 134 w 1537"/>
                <a:gd name="T47" fmla="*/ 909 h 1536"/>
                <a:gd name="T48" fmla="*/ 190 w 1537"/>
                <a:gd name="T49" fmla="*/ 797 h 1536"/>
                <a:gd name="T50" fmla="*/ 255 w 1537"/>
                <a:gd name="T51" fmla="*/ 690 h 1536"/>
                <a:gd name="T52" fmla="*/ 327 w 1537"/>
                <a:gd name="T53" fmla="*/ 589 h 1536"/>
                <a:gd name="T54" fmla="*/ 407 w 1537"/>
                <a:gd name="T55" fmla="*/ 495 h 1536"/>
                <a:gd name="T56" fmla="*/ 495 w 1537"/>
                <a:gd name="T57" fmla="*/ 407 h 1536"/>
                <a:gd name="T58" fmla="*/ 589 w 1537"/>
                <a:gd name="T59" fmla="*/ 327 h 1536"/>
                <a:gd name="T60" fmla="*/ 690 w 1537"/>
                <a:gd name="T61" fmla="*/ 254 h 1536"/>
                <a:gd name="T62" fmla="*/ 797 w 1537"/>
                <a:gd name="T63" fmla="*/ 189 h 1536"/>
                <a:gd name="T64" fmla="*/ 910 w 1537"/>
                <a:gd name="T65" fmla="*/ 132 h 1536"/>
                <a:gd name="T66" fmla="*/ 1026 w 1537"/>
                <a:gd name="T67" fmla="*/ 86 h 1536"/>
                <a:gd name="T68" fmla="*/ 1149 w 1537"/>
                <a:gd name="T69" fmla="*/ 48 h 1536"/>
                <a:gd name="T70" fmla="*/ 1275 w 1537"/>
                <a:gd name="T71" fmla="*/ 21 h 1536"/>
                <a:gd name="T72" fmla="*/ 1403 w 1537"/>
                <a:gd name="T73" fmla="*/ 6 h 1536"/>
                <a:gd name="T74" fmla="*/ 1537 w 1537"/>
                <a:gd name="T75" fmla="*/ 0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37" h="1536">
                  <a:moveTo>
                    <a:pt x="1537" y="0"/>
                  </a:moveTo>
                  <a:lnTo>
                    <a:pt x="1537" y="384"/>
                  </a:lnTo>
                  <a:lnTo>
                    <a:pt x="1418" y="390"/>
                  </a:lnTo>
                  <a:lnTo>
                    <a:pt x="1304" y="407"/>
                  </a:lnTo>
                  <a:lnTo>
                    <a:pt x="1195" y="436"/>
                  </a:lnTo>
                  <a:lnTo>
                    <a:pt x="1088" y="474"/>
                  </a:lnTo>
                  <a:lnTo>
                    <a:pt x="986" y="524"/>
                  </a:lnTo>
                  <a:lnTo>
                    <a:pt x="893" y="581"/>
                  </a:lnTo>
                  <a:lnTo>
                    <a:pt x="803" y="646"/>
                  </a:lnTo>
                  <a:lnTo>
                    <a:pt x="721" y="720"/>
                  </a:lnTo>
                  <a:lnTo>
                    <a:pt x="648" y="802"/>
                  </a:lnTo>
                  <a:lnTo>
                    <a:pt x="581" y="892"/>
                  </a:lnTo>
                  <a:lnTo>
                    <a:pt x="524" y="986"/>
                  </a:lnTo>
                  <a:lnTo>
                    <a:pt x="474" y="1087"/>
                  </a:lnTo>
                  <a:lnTo>
                    <a:pt x="436" y="1194"/>
                  </a:lnTo>
                  <a:lnTo>
                    <a:pt x="407" y="1303"/>
                  </a:lnTo>
                  <a:lnTo>
                    <a:pt x="390" y="1417"/>
                  </a:lnTo>
                  <a:lnTo>
                    <a:pt x="384" y="1536"/>
                  </a:lnTo>
                  <a:lnTo>
                    <a:pt x="0" y="1536"/>
                  </a:lnTo>
                  <a:lnTo>
                    <a:pt x="6" y="1402"/>
                  </a:lnTo>
                  <a:lnTo>
                    <a:pt x="21" y="1274"/>
                  </a:lnTo>
                  <a:lnTo>
                    <a:pt x="50" y="1148"/>
                  </a:lnTo>
                  <a:lnTo>
                    <a:pt x="86" y="1026"/>
                  </a:lnTo>
                  <a:lnTo>
                    <a:pt x="134" y="909"/>
                  </a:lnTo>
                  <a:lnTo>
                    <a:pt x="190" y="797"/>
                  </a:lnTo>
                  <a:lnTo>
                    <a:pt x="255" y="690"/>
                  </a:lnTo>
                  <a:lnTo>
                    <a:pt x="327" y="589"/>
                  </a:lnTo>
                  <a:lnTo>
                    <a:pt x="407" y="495"/>
                  </a:lnTo>
                  <a:lnTo>
                    <a:pt x="495" y="407"/>
                  </a:lnTo>
                  <a:lnTo>
                    <a:pt x="589" y="327"/>
                  </a:lnTo>
                  <a:lnTo>
                    <a:pt x="690" y="254"/>
                  </a:lnTo>
                  <a:lnTo>
                    <a:pt x="797" y="189"/>
                  </a:lnTo>
                  <a:lnTo>
                    <a:pt x="910" y="132"/>
                  </a:lnTo>
                  <a:lnTo>
                    <a:pt x="1026" y="86"/>
                  </a:lnTo>
                  <a:lnTo>
                    <a:pt x="1149" y="48"/>
                  </a:lnTo>
                  <a:lnTo>
                    <a:pt x="1275" y="21"/>
                  </a:lnTo>
                  <a:lnTo>
                    <a:pt x="1403" y="6"/>
                  </a:lnTo>
                  <a:lnTo>
                    <a:pt x="1537" y="0"/>
                  </a:lnTo>
                  <a:close/>
                </a:path>
              </a:pathLst>
            </a:custGeom>
            <a:grpFill/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 userDrawn="1"/>
        </p:nvSpPr>
        <p:spPr>
          <a:xfrm>
            <a:off x="6099048" y="0"/>
            <a:ext cx="3044952" cy="5143500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E2631"/>
                </a:solidFill>
              </a:defRPr>
            </a:lvl1pPr>
          </a:lstStyle>
          <a:p>
            <a:fld id="{F93B3966-BB05-4E0C-A60F-76BDAD27F2B6}" type="datetime1">
              <a:rPr lang="en-US" smtClean="0"/>
              <a:pPr/>
              <a:t>08/02/2024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159-F11A-4772-95DF-D5B47B51B8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5479" y="3516904"/>
            <a:ext cx="4835979" cy="783772"/>
          </a:xfrm>
        </p:spPr>
        <p:txBody>
          <a:bodyPr>
            <a:noAutofit/>
          </a:bodyPr>
          <a:lstStyle>
            <a:lvl1pPr>
              <a:defRPr sz="2400">
                <a:solidFill>
                  <a:srgbClr val="1E2631"/>
                </a:solidFill>
                <a:latin typeface="BPG Nino Mtavruli" panose="02000806000000020004" pitchFamily="2" charset="0"/>
                <a:cs typeface="BPG Ingiri 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0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099048" y="0"/>
            <a:ext cx="3044952" cy="5143500"/>
          </a:xfrm>
          <a:prstGeom prst="rect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E2631"/>
                </a:solidFill>
              </a:defRPr>
            </a:lvl1pPr>
          </a:lstStyle>
          <a:p>
            <a:fld id="{F93B3966-BB05-4E0C-A60F-76BDAD27F2B6}" type="datetime1">
              <a:rPr lang="en-US" smtClean="0"/>
              <a:pPr/>
              <a:t>08/02/2024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159-F11A-4772-95DF-D5B47B51B8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2545" y="1610674"/>
            <a:ext cx="4835979" cy="783772"/>
          </a:xfrm>
        </p:spPr>
        <p:txBody>
          <a:bodyPr>
            <a:noAutofit/>
          </a:bodyPr>
          <a:lstStyle>
            <a:lvl1pPr>
              <a:defRPr sz="2400">
                <a:solidFill>
                  <a:srgbClr val="1E2631"/>
                </a:solidFill>
                <a:latin typeface="BPG Nino Mtavruli" panose="02000806000000020004" pitchFamily="2" charset="0"/>
                <a:cs typeface="BPG Ingiri 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1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0B19BF9C-67E9-49BD-8527-C4F65FBE98F2}" type="datetime1">
              <a:rPr lang="en-US" smtClean="0"/>
              <a:t>08/02/2024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A8B0159-F11A-4772-95DF-D5B47B51B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80" r:id="rId5"/>
    <p:sldLayoutId id="2147483684" r:id="rId6"/>
    <p:sldLayoutId id="2147483689" r:id="rId7"/>
    <p:sldLayoutId id="2147483679" r:id="rId8"/>
    <p:sldLayoutId id="2147483690" r:id="rId9"/>
    <p:sldLayoutId id="2147483681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+@euroins.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მომსახურების მიღების სქემები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4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 flipV="1">
            <a:off x="7241068" y="3323397"/>
            <a:ext cx="1" cy="617241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241068" y="2104050"/>
            <a:ext cx="1" cy="617241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899599" y="3158160"/>
            <a:ext cx="1" cy="617241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899599" y="2100772"/>
            <a:ext cx="1" cy="617241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8083"/>
          </a:xfrm>
        </p:spPr>
        <p:txBody>
          <a:bodyPr>
            <a:noAutofit/>
          </a:bodyPr>
          <a:lstStyle/>
          <a:p>
            <a:r>
              <a:rPr lang="ka-GE" dirty="0"/>
              <a:t> 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სტაციონარული </a:t>
            </a:r>
            <a:r>
              <a:rPr lang="ka-GE" dirty="0"/>
              <a:t>მომსახურების მიღების სქემა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" name="Footer Placeholder 4"/>
          <p:cNvSpPr txBox="1">
            <a:spLocks/>
          </p:cNvSpPr>
          <p:nvPr/>
        </p:nvSpPr>
        <p:spPr>
          <a:xfrm>
            <a:off x="3028950" y="479528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713232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47" name="Slide Number Placeholder 5"/>
          <p:cNvSpPr txBox="1">
            <a:spLocks/>
          </p:cNvSpPr>
          <p:nvPr/>
        </p:nvSpPr>
        <p:spPr>
          <a:xfrm>
            <a:off x="6528021" y="4795283"/>
            <a:ext cx="186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713232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8B0159-F11A-4772-95DF-D5B47B51B8A5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053388" y="1390494"/>
            <a:ext cx="1396857" cy="653668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512874" y="928270"/>
            <a:ext cx="2043969" cy="470188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latin typeface="BPG Nino Mtavruli" panose="02000806000000020004" pitchFamily="2" charset="0"/>
              </a:rPr>
              <a:t>დაზღვეული</a:t>
            </a:r>
            <a:endParaRPr lang="en-US" dirty="0">
              <a:latin typeface="BPG Nino Mtavruli" panose="02000806000000020004" pitchFamily="2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70249" y="1837252"/>
            <a:ext cx="2367753" cy="429747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BPG Nino Mtavruli" panose="02000806000000020004" pitchFamily="2" charset="0"/>
            </a:endParaRPr>
          </a:p>
          <a:p>
            <a:pPr algn="ctr"/>
            <a:r>
              <a:rPr lang="ka-GE" sz="1200" dirty="0" smtClean="0">
                <a:latin typeface="BPG Nino Mtavruli" panose="02000806000000020004" pitchFamily="2" charset="0"/>
              </a:rPr>
              <a:t>პროვაიდერი </a:t>
            </a:r>
            <a:r>
              <a:rPr lang="ka-GE" sz="1200" dirty="0">
                <a:latin typeface="BPG Nino Mtavruli" panose="02000806000000020004" pitchFamily="2" charset="0"/>
              </a:rPr>
              <a:t>კლინიკა</a:t>
            </a:r>
          </a:p>
          <a:p>
            <a:endParaRPr lang="en-US" sz="1200" dirty="0">
              <a:latin typeface="BPG Nino Mtavruli" panose="02000806000000020004" pitchFamily="2" charset="0"/>
            </a:endParaRPr>
          </a:p>
        </p:txBody>
      </p:sp>
      <p:cxnSp>
        <p:nvCxnSpPr>
          <p:cNvPr id="60" name="Straight Connector 59"/>
          <p:cNvCxnSpPr>
            <a:stCxn id="89" idx="1"/>
            <a:endCxn id="48" idx="2"/>
          </p:cNvCxnSpPr>
          <p:nvPr/>
        </p:nvCxnSpPr>
        <p:spPr>
          <a:xfrm flipH="1" flipV="1">
            <a:off x="4534859" y="1398458"/>
            <a:ext cx="1441396" cy="653668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5976255" y="1837252"/>
            <a:ext cx="2368296" cy="429747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200" dirty="0" smtClean="0">
              <a:latin typeface="BPG Nino Mtavruli" panose="02000806000000020004" pitchFamily="2" charset="0"/>
            </a:endParaRPr>
          </a:p>
          <a:p>
            <a:pPr algn="ctr"/>
            <a:endParaRPr lang="ka-GE" sz="1200" dirty="0" smtClean="0">
              <a:latin typeface="BPG Nino Mtavruli" panose="02000806000000020004" pitchFamily="2" charset="0"/>
            </a:endParaRPr>
          </a:p>
          <a:p>
            <a:pPr algn="ctr"/>
            <a:r>
              <a:rPr lang="ka-GE" sz="1200" dirty="0" smtClean="0">
                <a:latin typeface="BPG Nino Mtavruli" panose="02000806000000020004" pitchFamily="2" charset="0"/>
              </a:rPr>
              <a:t> თავისუფალი </a:t>
            </a:r>
            <a:r>
              <a:rPr lang="ka-GE" sz="1200" dirty="0">
                <a:latin typeface="BPG Nino Mtavruli" panose="02000806000000020004" pitchFamily="2" charset="0"/>
              </a:rPr>
              <a:t>არჩევანი</a:t>
            </a:r>
          </a:p>
          <a:p>
            <a:pPr algn="ctr"/>
            <a:endParaRPr lang="ka-GE" sz="1200" dirty="0">
              <a:latin typeface="BPG Nino Mtavruli" panose="02000806000000020004" pitchFamily="2" charset="0"/>
            </a:endParaRPr>
          </a:p>
          <a:p>
            <a:pPr algn="ctr"/>
            <a:endParaRPr lang="en-US" sz="1200" dirty="0">
              <a:latin typeface="BPG Nino Mtavruli" panose="02000806000000020004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76255" y="2355406"/>
            <a:ext cx="2368296" cy="1170962"/>
          </a:xfrm>
          <a:prstGeom prst="roundRect">
            <a:avLst>
              <a:gd name="adj" fmla="val 7603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დაზღვეული მიმართავს ნებისმიერ  ლიცენზირებულ სამედიცინო დაწესებულებას და  </a:t>
            </a:r>
            <a:r>
              <a:rPr lang="ka-GE" sz="1000" dirty="0">
                <a:latin typeface="BPG Nino Mtavruli" panose="02000806000000020004" pitchFamily="2" charset="0"/>
              </a:rPr>
              <a:t>იხდის </a:t>
            </a:r>
            <a:r>
              <a:rPr lang="ka-GE" sz="1000" dirty="0" smtClean="0">
                <a:latin typeface="BPG Nino Mtavruli" panose="02000806000000020004" pitchFamily="2" charset="0"/>
              </a:rPr>
              <a:t>მომსახურების ღირებულების თანხას სრულად</a:t>
            </a:r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53388" y="872426"/>
            <a:ext cx="617249" cy="611714"/>
            <a:chOff x="976225" y="3166519"/>
            <a:chExt cx="1112192" cy="1102218"/>
          </a:xfrm>
          <a:solidFill>
            <a:srgbClr val="2A3985"/>
          </a:solidFill>
        </p:grpSpPr>
        <p:sp>
          <p:nvSpPr>
            <p:cNvPr id="24" name="Oval 23"/>
            <p:cNvSpPr/>
            <p:nvPr userDrawn="1"/>
          </p:nvSpPr>
          <p:spPr>
            <a:xfrm>
              <a:off x="1025714" y="3215565"/>
              <a:ext cx="1013212" cy="10041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976225" y="3166519"/>
              <a:ext cx="1112192" cy="1102218"/>
            </a:xfrm>
            <a:prstGeom prst="ellipse">
              <a:avLst/>
            </a:prstGeom>
            <a:grpFill/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Freeform 17"/>
          <p:cNvSpPr>
            <a:spLocks noEditPoints="1"/>
          </p:cNvSpPr>
          <p:nvPr/>
        </p:nvSpPr>
        <p:spPr bwMode="auto">
          <a:xfrm>
            <a:off x="3233584" y="1044952"/>
            <a:ext cx="267305" cy="266662"/>
          </a:xfrm>
          <a:custGeom>
            <a:avLst/>
            <a:gdLst>
              <a:gd name="T0" fmla="*/ 1507 w 3448"/>
              <a:gd name="T1" fmla="*/ 315 h 3449"/>
              <a:gd name="T2" fmla="*/ 1251 w 3448"/>
              <a:gd name="T3" fmla="*/ 430 h 3449"/>
              <a:gd name="T4" fmla="*/ 1046 w 3448"/>
              <a:gd name="T5" fmla="*/ 619 h 3449"/>
              <a:gd name="T6" fmla="*/ 911 w 3448"/>
              <a:gd name="T7" fmla="*/ 864 h 3449"/>
              <a:gd name="T8" fmla="*/ 862 w 3448"/>
              <a:gd name="T9" fmla="*/ 1149 h 3449"/>
              <a:gd name="T10" fmla="*/ 911 w 3448"/>
              <a:gd name="T11" fmla="*/ 1434 h 3449"/>
              <a:gd name="T12" fmla="*/ 1046 w 3448"/>
              <a:gd name="T13" fmla="*/ 1680 h 3449"/>
              <a:gd name="T14" fmla="*/ 1251 w 3448"/>
              <a:gd name="T15" fmla="*/ 1869 h 3449"/>
              <a:gd name="T16" fmla="*/ 1507 w 3448"/>
              <a:gd name="T17" fmla="*/ 1984 h 3449"/>
              <a:gd name="T18" fmla="*/ 1798 w 3448"/>
              <a:gd name="T19" fmla="*/ 2008 h 3449"/>
              <a:gd name="T20" fmla="*/ 2075 w 3448"/>
              <a:gd name="T21" fmla="*/ 1937 h 3449"/>
              <a:gd name="T22" fmla="*/ 2307 w 3448"/>
              <a:gd name="T23" fmla="*/ 1783 h 3449"/>
              <a:gd name="T24" fmla="*/ 2479 w 3448"/>
              <a:gd name="T25" fmla="*/ 1563 h 3449"/>
              <a:gd name="T26" fmla="*/ 2574 w 3448"/>
              <a:gd name="T27" fmla="*/ 1296 h 3449"/>
              <a:gd name="T28" fmla="*/ 2574 w 3448"/>
              <a:gd name="T29" fmla="*/ 1003 h 3449"/>
              <a:gd name="T30" fmla="*/ 2479 w 3448"/>
              <a:gd name="T31" fmla="*/ 735 h 3449"/>
              <a:gd name="T32" fmla="*/ 2307 w 3448"/>
              <a:gd name="T33" fmla="*/ 516 h 3449"/>
              <a:gd name="T34" fmla="*/ 2075 w 3448"/>
              <a:gd name="T35" fmla="*/ 363 h 3449"/>
              <a:gd name="T36" fmla="*/ 1798 w 3448"/>
              <a:gd name="T37" fmla="*/ 291 h 3449"/>
              <a:gd name="T38" fmla="*/ 1809 w 3448"/>
              <a:gd name="T39" fmla="*/ 3 h 3449"/>
              <a:gd name="T40" fmla="*/ 2132 w 3448"/>
              <a:gd name="T41" fmla="*/ 76 h 3449"/>
              <a:gd name="T42" fmla="*/ 2414 w 3448"/>
              <a:gd name="T43" fmla="*/ 232 h 3449"/>
              <a:gd name="T44" fmla="*/ 2642 w 3448"/>
              <a:gd name="T45" fmla="*/ 458 h 3449"/>
              <a:gd name="T46" fmla="*/ 2798 w 3448"/>
              <a:gd name="T47" fmla="*/ 741 h 3449"/>
              <a:gd name="T48" fmla="*/ 2870 w 3448"/>
              <a:gd name="T49" fmla="*/ 1064 h 3449"/>
              <a:gd name="T50" fmla="*/ 2845 w 3448"/>
              <a:gd name="T51" fmla="*/ 1408 h 3449"/>
              <a:gd name="T52" fmla="*/ 2725 w 3448"/>
              <a:gd name="T53" fmla="*/ 1719 h 3449"/>
              <a:gd name="T54" fmla="*/ 2523 w 3448"/>
              <a:gd name="T55" fmla="*/ 1977 h 3449"/>
              <a:gd name="T56" fmla="*/ 2422 w 3448"/>
              <a:gd name="T57" fmla="*/ 2163 h 3449"/>
              <a:gd name="T58" fmla="*/ 2770 w 3448"/>
              <a:gd name="T59" fmla="*/ 2360 h 3449"/>
              <a:gd name="T60" fmla="*/ 3060 w 3448"/>
              <a:gd name="T61" fmla="*/ 2631 h 3449"/>
              <a:gd name="T62" fmla="*/ 3283 w 3448"/>
              <a:gd name="T63" fmla="*/ 2964 h 3449"/>
              <a:gd name="T64" fmla="*/ 3426 w 3448"/>
              <a:gd name="T65" fmla="*/ 3347 h 3449"/>
              <a:gd name="T66" fmla="*/ 3110 w 3448"/>
              <a:gd name="T67" fmla="*/ 3273 h 3449"/>
              <a:gd name="T68" fmla="*/ 2951 w 3448"/>
              <a:gd name="T69" fmla="*/ 2953 h 3449"/>
              <a:gd name="T70" fmla="*/ 2720 w 3448"/>
              <a:gd name="T71" fmla="*/ 2684 h 3449"/>
              <a:gd name="T72" fmla="*/ 2431 w 3448"/>
              <a:gd name="T73" fmla="*/ 2478 h 3449"/>
              <a:gd name="T74" fmla="*/ 2094 w 3448"/>
              <a:gd name="T75" fmla="*/ 2346 h 3449"/>
              <a:gd name="T76" fmla="*/ 1724 w 3448"/>
              <a:gd name="T77" fmla="*/ 2300 h 3449"/>
              <a:gd name="T78" fmla="*/ 1353 w 3448"/>
              <a:gd name="T79" fmla="*/ 2346 h 3449"/>
              <a:gd name="T80" fmla="*/ 1018 w 3448"/>
              <a:gd name="T81" fmla="*/ 2478 h 3449"/>
              <a:gd name="T82" fmla="*/ 729 w 3448"/>
              <a:gd name="T83" fmla="*/ 2684 h 3449"/>
              <a:gd name="T84" fmla="*/ 498 w 3448"/>
              <a:gd name="T85" fmla="*/ 2953 h 3449"/>
              <a:gd name="T86" fmla="*/ 338 w 3448"/>
              <a:gd name="T87" fmla="*/ 3273 h 3449"/>
              <a:gd name="T88" fmla="*/ 0 w 3448"/>
              <a:gd name="T89" fmla="*/ 3449 h 3449"/>
              <a:gd name="T90" fmla="*/ 122 w 3448"/>
              <a:gd name="T91" fmla="*/ 3063 h 3449"/>
              <a:gd name="T92" fmla="*/ 325 w 3448"/>
              <a:gd name="T93" fmla="*/ 2720 h 3449"/>
              <a:gd name="T94" fmla="*/ 601 w 3448"/>
              <a:gd name="T95" fmla="*/ 2431 h 3449"/>
              <a:gd name="T96" fmla="*/ 935 w 3448"/>
              <a:gd name="T97" fmla="*/ 2209 h 3449"/>
              <a:gd name="T98" fmla="*/ 986 w 3448"/>
              <a:gd name="T99" fmla="*/ 2031 h 3449"/>
              <a:gd name="T100" fmla="*/ 767 w 3448"/>
              <a:gd name="T101" fmla="*/ 1789 h 3449"/>
              <a:gd name="T102" fmla="*/ 625 w 3448"/>
              <a:gd name="T103" fmla="*/ 1490 h 3449"/>
              <a:gd name="T104" fmla="*/ 574 w 3448"/>
              <a:gd name="T105" fmla="*/ 1149 h 3449"/>
              <a:gd name="T106" fmla="*/ 624 w 3448"/>
              <a:gd name="T107" fmla="*/ 818 h 3449"/>
              <a:gd name="T108" fmla="*/ 760 w 3448"/>
              <a:gd name="T109" fmla="*/ 524 h 3449"/>
              <a:gd name="T110" fmla="*/ 971 w 3448"/>
              <a:gd name="T111" fmla="*/ 283 h 3449"/>
              <a:gd name="T112" fmla="*/ 1240 w 3448"/>
              <a:gd name="T113" fmla="*/ 107 h 3449"/>
              <a:gd name="T114" fmla="*/ 1555 w 3448"/>
              <a:gd name="T115" fmla="*/ 13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48" h="3449">
                <a:moveTo>
                  <a:pt x="1724" y="287"/>
                </a:moveTo>
                <a:lnTo>
                  <a:pt x="1650" y="291"/>
                </a:lnTo>
                <a:lnTo>
                  <a:pt x="1578" y="300"/>
                </a:lnTo>
                <a:lnTo>
                  <a:pt x="1507" y="315"/>
                </a:lnTo>
                <a:lnTo>
                  <a:pt x="1439" y="336"/>
                </a:lnTo>
                <a:lnTo>
                  <a:pt x="1373" y="363"/>
                </a:lnTo>
                <a:lnTo>
                  <a:pt x="1310" y="394"/>
                </a:lnTo>
                <a:lnTo>
                  <a:pt x="1251" y="430"/>
                </a:lnTo>
                <a:lnTo>
                  <a:pt x="1194" y="471"/>
                </a:lnTo>
                <a:lnTo>
                  <a:pt x="1141" y="516"/>
                </a:lnTo>
                <a:lnTo>
                  <a:pt x="1091" y="565"/>
                </a:lnTo>
                <a:lnTo>
                  <a:pt x="1046" y="619"/>
                </a:lnTo>
                <a:lnTo>
                  <a:pt x="1005" y="675"/>
                </a:lnTo>
                <a:lnTo>
                  <a:pt x="969" y="735"/>
                </a:lnTo>
                <a:lnTo>
                  <a:pt x="937" y="798"/>
                </a:lnTo>
                <a:lnTo>
                  <a:pt x="911" y="864"/>
                </a:lnTo>
                <a:lnTo>
                  <a:pt x="890" y="932"/>
                </a:lnTo>
                <a:lnTo>
                  <a:pt x="874" y="1003"/>
                </a:lnTo>
                <a:lnTo>
                  <a:pt x="865" y="1075"/>
                </a:lnTo>
                <a:lnTo>
                  <a:pt x="862" y="1149"/>
                </a:lnTo>
                <a:lnTo>
                  <a:pt x="865" y="1224"/>
                </a:lnTo>
                <a:lnTo>
                  <a:pt x="874" y="1296"/>
                </a:lnTo>
                <a:lnTo>
                  <a:pt x="890" y="1366"/>
                </a:lnTo>
                <a:lnTo>
                  <a:pt x="911" y="1434"/>
                </a:lnTo>
                <a:lnTo>
                  <a:pt x="937" y="1501"/>
                </a:lnTo>
                <a:lnTo>
                  <a:pt x="969" y="1563"/>
                </a:lnTo>
                <a:lnTo>
                  <a:pt x="1005" y="1623"/>
                </a:lnTo>
                <a:lnTo>
                  <a:pt x="1046" y="1680"/>
                </a:lnTo>
                <a:lnTo>
                  <a:pt x="1091" y="1733"/>
                </a:lnTo>
                <a:lnTo>
                  <a:pt x="1141" y="1783"/>
                </a:lnTo>
                <a:lnTo>
                  <a:pt x="1194" y="1828"/>
                </a:lnTo>
                <a:lnTo>
                  <a:pt x="1251" y="1869"/>
                </a:lnTo>
                <a:lnTo>
                  <a:pt x="1310" y="1905"/>
                </a:lnTo>
                <a:lnTo>
                  <a:pt x="1373" y="1937"/>
                </a:lnTo>
                <a:lnTo>
                  <a:pt x="1439" y="1963"/>
                </a:lnTo>
                <a:lnTo>
                  <a:pt x="1507" y="1984"/>
                </a:lnTo>
                <a:lnTo>
                  <a:pt x="1578" y="2000"/>
                </a:lnTo>
                <a:lnTo>
                  <a:pt x="1650" y="2008"/>
                </a:lnTo>
                <a:lnTo>
                  <a:pt x="1724" y="2011"/>
                </a:lnTo>
                <a:lnTo>
                  <a:pt x="1798" y="2008"/>
                </a:lnTo>
                <a:lnTo>
                  <a:pt x="1870" y="2000"/>
                </a:lnTo>
                <a:lnTo>
                  <a:pt x="1941" y="1984"/>
                </a:lnTo>
                <a:lnTo>
                  <a:pt x="2010" y="1963"/>
                </a:lnTo>
                <a:lnTo>
                  <a:pt x="2075" y="1937"/>
                </a:lnTo>
                <a:lnTo>
                  <a:pt x="2137" y="1905"/>
                </a:lnTo>
                <a:lnTo>
                  <a:pt x="2198" y="1869"/>
                </a:lnTo>
                <a:lnTo>
                  <a:pt x="2255" y="1828"/>
                </a:lnTo>
                <a:lnTo>
                  <a:pt x="2307" y="1783"/>
                </a:lnTo>
                <a:lnTo>
                  <a:pt x="2357" y="1733"/>
                </a:lnTo>
                <a:lnTo>
                  <a:pt x="2403" y="1680"/>
                </a:lnTo>
                <a:lnTo>
                  <a:pt x="2444" y="1623"/>
                </a:lnTo>
                <a:lnTo>
                  <a:pt x="2479" y="1563"/>
                </a:lnTo>
                <a:lnTo>
                  <a:pt x="2511" y="1501"/>
                </a:lnTo>
                <a:lnTo>
                  <a:pt x="2537" y="1434"/>
                </a:lnTo>
                <a:lnTo>
                  <a:pt x="2558" y="1366"/>
                </a:lnTo>
                <a:lnTo>
                  <a:pt x="2574" y="1296"/>
                </a:lnTo>
                <a:lnTo>
                  <a:pt x="2583" y="1224"/>
                </a:lnTo>
                <a:lnTo>
                  <a:pt x="2586" y="1149"/>
                </a:lnTo>
                <a:lnTo>
                  <a:pt x="2583" y="1075"/>
                </a:lnTo>
                <a:lnTo>
                  <a:pt x="2574" y="1003"/>
                </a:lnTo>
                <a:lnTo>
                  <a:pt x="2558" y="932"/>
                </a:lnTo>
                <a:lnTo>
                  <a:pt x="2537" y="864"/>
                </a:lnTo>
                <a:lnTo>
                  <a:pt x="2511" y="798"/>
                </a:lnTo>
                <a:lnTo>
                  <a:pt x="2479" y="735"/>
                </a:lnTo>
                <a:lnTo>
                  <a:pt x="2444" y="675"/>
                </a:lnTo>
                <a:lnTo>
                  <a:pt x="2403" y="619"/>
                </a:lnTo>
                <a:lnTo>
                  <a:pt x="2357" y="565"/>
                </a:lnTo>
                <a:lnTo>
                  <a:pt x="2307" y="516"/>
                </a:lnTo>
                <a:lnTo>
                  <a:pt x="2255" y="471"/>
                </a:lnTo>
                <a:lnTo>
                  <a:pt x="2198" y="430"/>
                </a:lnTo>
                <a:lnTo>
                  <a:pt x="2137" y="394"/>
                </a:lnTo>
                <a:lnTo>
                  <a:pt x="2075" y="363"/>
                </a:lnTo>
                <a:lnTo>
                  <a:pt x="2010" y="336"/>
                </a:lnTo>
                <a:lnTo>
                  <a:pt x="1941" y="315"/>
                </a:lnTo>
                <a:lnTo>
                  <a:pt x="1870" y="300"/>
                </a:lnTo>
                <a:lnTo>
                  <a:pt x="1798" y="291"/>
                </a:lnTo>
                <a:lnTo>
                  <a:pt x="1724" y="287"/>
                </a:lnTo>
                <a:close/>
                <a:moveTo>
                  <a:pt x="1724" y="0"/>
                </a:moveTo>
                <a:lnTo>
                  <a:pt x="1724" y="0"/>
                </a:lnTo>
                <a:lnTo>
                  <a:pt x="1809" y="3"/>
                </a:lnTo>
                <a:lnTo>
                  <a:pt x="1893" y="13"/>
                </a:lnTo>
                <a:lnTo>
                  <a:pt x="1975" y="27"/>
                </a:lnTo>
                <a:lnTo>
                  <a:pt x="2055" y="48"/>
                </a:lnTo>
                <a:lnTo>
                  <a:pt x="2132" y="76"/>
                </a:lnTo>
                <a:lnTo>
                  <a:pt x="2208" y="107"/>
                </a:lnTo>
                <a:lnTo>
                  <a:pt x="2280" y="144"/>
                </a:lnTo>
                <a:lnTo>
                  <a:pt x="2349" y="186"/>
                </a:lnTo>
                <a:lnTo>
                  <a:pt x="2414" y="232"/>
                </a:lnTo>
                <a:lnTo>
                  <a:pt x="2477" y="283"/>
                </a:lnTo>
                <a:lnTo>
                  <a:pt x="2536" y="338"/>
                </a:lnTo>
                <a:lnTo>
                  <a:pt x="2590" y="396"/>
                </a:lnTo>
                <a:lnTo>
                  <a:pt x="2642" y="458"/>
                </a:lnTo>
                <a:lnTo>
                  <a:pt x="2688" y="524"/>
                </a:lnTo>
                <a:lnTo>
                  <a:pt x="2730" y="594"/>
                </a:lnTo>
                <a:lnTo>
                  <a:pt x="2766" y="666"/>
                </a:lnTo>
                <a:lnTo>
                  <a:pt x="2798" y="741"/>
                </a:lnTo>
                <a:lnTo>
                  <a:pt x="2824" y="818"/>
                </a:lnTo>
                <a:lnTo>
                  <a:pt x="2845" y="899"/>
                </a:lnTo>
                <a:lnTo>
                  <a:pt x="2861" y="980"/>
                </a:lnTo>
                <a:lnTo>
                  <a:pt x="2870" y="1064"/>
                </a:lnTo>
                <a:lnTo>
                  <a:pt x="2873" y="1149"/>
                </a:lnTo>
                <a:lnTo>
                  <a:pt x="2870" y="1237"/>
                </a:lnTo>
                <a:lnTo>
                  <a:pt x="2861" y="1324"/>
                </a:lnTo>
                <a:lnTo>
                  <a:pt x="2845" y="1408"/>
                </a:lnTo>
                <a:lnTo>
                  <a:pt x="2823" y="1490"/>
                </a:lnTo>
                <a:lnTo>
                  <a:pt x="2796" y="1570"/>
                </a:lnTo>
                <a:lnTo>
                  <a:pt x="2762" y="1645"/>
                </a:lnTo>
                <a:lnTo>
                  <a:pt x="2725" y="1719"/>
                </a:lnTo>
                <a:lnTo>
                  <a:pt x="2682" y="1789"/>
                </a:lnTo>
                <a:lnTo>
                  <a:pt x="2633" y="1855"/>
                </a:lnTo>
                <a:lnTo>
                  <a:pt x="2580" y="1918"/>
                </a:lnTo>
                <a:lnTo>
                  <a:pt x="2523" y="1977"/>
                </a:lnTo>
                <a:lnTo>
                  <a:pt x="2461" y="2031"/>
                </a:lnTo>
                <a:lnTo>
                  <a:pt x="2396" y="2081"/>
                </a:lnTo>
                <a:lnTo>
                  <a:pt x="2327" y="2127"/>
                </a:lnTo>
                <a:lnTo>
                  <a:pt x="2422" y="2163"/>
                </a:lnTo>
                <a:lnTo>
                  <a:pt x="2514" y="2204"/>
                </a:lnTo>
                <a:lnTo>
                  <a:pt x="2602" y="2251"/>
                </a:lnTo>
                <a:lnTo>
                  <a:pt x="2688" y="2304"/>
                </a:lnTo>
                <a:lnTo>
                  <a:pt x="2770" y="2360"/>
                </a:lnTo>
                <a:lnTo>
                  <a:pt x="2848" y="2421"/>
                </a:lnTo>
                <a:lnTo>
                  <a:pt x="2923" y="2487"/>
                </a:lnTo>
                <a:lnTo>
                  <a:pt x="2994" y="2557"/>
                </a:lnTo>
                <a:lnTo>
                  <a:pt x="3060" y="2631"/>
                </a:lnTo>
                <a:lnTo>
                  <a:pt x="3123" y="2709"/>
                </a:lnTo>
                <a:lnTo>
                  <a:pt x="3181" y="2791"/>
                </a:lnTo>
                <a:lnTo>
                  <a:pt x="3234" y="2876"/>
                </a:lnTo>
                <a:lnTo>
                  <a:pt x="3283" y="2964"/>
                </a:lnTo>
                <a:lnTo>
                  <a:pt x="3326" y="3055"/>
                </a:lnTo>
                <a:lnTo>
                  <a:pt x="3365" y="3150"/>
                </a:lnTo>
                <a:lnTo>
                  <a:pt x="3399" y="3247"/>
                </a:lnTo>
                <a:lnTo>
                  <a:pt x="3426" y="3347"/>
                </a:lnTo>
                <a:lnTo>
                  <a:pt x="3448" y="3449"/>
                </a:lnTo>
                <a:lnTo>
                  <a:pt x="3161" y="3449"/>
                </a:lnTo>
                <a:lnTo>
                  <a:pt x="3139" y="3360"/>
                </a:lnTo>
                <a:lnTo>
                  <a:pt x="3110" y="3273"/>
                </a:lnTo>
                <a:lnTo>
                  <a:pt x="3078" y="3189"/>
                </a:lnTo>
                <a:lnTo>
                  <a:pt x="3040" y="3107"/>
                </a:lnTo>
                <a:lnTo>
                  <a:pt x="2998" y="3028"/>
                </a:lnTo>
                <a:lnTo>
                  <a:pt x="2951" y="2953"/>
                </a:lnTo>
                <a:lnTo>
                  <a:pt x="2899" y="2880"/>
                </a:lnTo>
                <a:lnTo>
                  <a:pt x="2843" y="2811"/>
                </a:lnTo>
                <a:lnTo>
                  <a:pt x="2783" y="2745"/>
                </a:lnTo>
                <a:lnTo>
                  <a:pt x="2720" y="2684"/>
                </a:lnTo>
                <a:lnTo>
                  <a:pt x="2652" y="2626"/>
                </a:lnTo>
                <a:lnTo>
                  <a:pt x="2582" y="2572"/>
                </a:lnTo>
                <a:lnTo>
                  <a:pt x="2508" y="2523"/>
                </a:lnTo>
                <a:lnTo>
                  <a:pt x="2431" y="2478"/>
                </a:lnTo>
                <a:lnTo>
                  <a:pt x="2350" y="2437"/>
                </a:lnTo>
                <a:lnTo>
                  <a:pt x="2267" y="2401"/>
                </a:lnTo>
                <a:lnTo>
                  <a:pt x="2183" y="2371"/>
                </a:lnTo>
                <a:lnTo>
                  <a:pt x="2094" y="2346"/>
                </a:lnTo>
                <a:lnTo>
                  <a:pt x="2004" y="2326"/>
                </a:lnTo>
                <a:lnTo>
                  <a:pt x="1913" y="2311"/>
                </a:lnTo>
                <a:lnTo>
                  <a:pt x="1819" y="2302"/>
                </a:lnTo>
                <a:lnTo>
                  <a:pt x="1724" y="2300"/>
                </a:lnTo>
                <a:lnTo>
                  <a:pt x="1629" y="2302"/>
                </a:lnTo>
                <a:lnTo>
                  <a:pt x="1535" y="2311"/>
                </a:lnTo>
                <a:lnTo>
                  <a:pt x="1443" y="2326"/>
                </a:lnTo>
                <a:lnTo>
                  <a:pt x="1353" y="2346"/>
                </a:lnTo>
                <a:lnTo>
                  <a:pt x="1265" y="2371"/>
                </a:lnTo>
                <a:lnTo>
                  <a:pt x="1180" y="2401"/>
                </a:lnTo>
                <a:lnTo>
                  <a:pt x="1098" y="2437"/>
                </a:lnTo>
                <a:lnTo>
                  <a:pt x="1018" y="2478"/>
                </a:lnTo>
                <a:lnTo>
                  <a:pt x="940" y="2523"/>
                </a:lnTo>
                <a:lnTo>
                  <a:pt x="866" y="2572"/>
                </a:lnTo>
                <a:lnTo>
                  <a:pt x="796" y="2626"/>
                </a:lnTo>
                <a:lnTo>
                  <a:pt x="729" y="2684"/>
                </a:lnTo>
                <a:lnTo>
                  <a:pt x="665" y="2745"/>
                </a:lnTo>
                <a:lnTo>
                  <a:pt x="605" y="2811"/>
                </a:lnTo>
                <a:lnTo>
                  <a:pt x="549" y="2880"/>
                </a:lnTo>
                <a:lnTo>
                  <a:pt x="498" y="2953"/>
                </a:lnTo>
                <a:lnTo>
                  <a:pt x="451" y="3028"/>
                </a:lnTo>
                <a:lnTo>
                  <a:pt x="408" y="3107"/>
                </a:lnTo>
                <a:lnTo>
                  <a:pt x="370" y="3189"/>
                </a:lnTo>
                <a:lnTo>
                  <a:pt x="338" y="3273"/>
                </a:lnTo>
                <a:lnTo>
                  <a:pt x="309" y="3360"/>
                </a:lnTo>
                <a:lnTo>
                  <a:pt x="287" y="3449"/>
                </a:lnTo>
                <a:lnTo>
                  <a:pt x="0" y="3449"/>
                </a:lnTo>
                <a:lnTo>
                  <a:pt x="0" y="3449"/>
                </a:lnTo>
                <a:lnTo>
                  <a:pt x="22" y="3349"/>
                </a:lnTo>
                <a:lnTo>
                  <a:pt x="49" y="3252"/>
                </a:lnTo>
                <a:lnTo>
                  <a:pt x="83" y="3156"/>
                </a:lnTo>
                <a:lnTo>
                  <a:pt x="122" y="3063"/>
                </a:lnTo>
                <a:lnTo>
                  <a:pt x="166" y="2973"/>
                </a:lnTo>
                <a:lnTo>
                  <a:pt x="214" y="2886"/>
                </a:lnTo>
                <a:lnTo>
                  <a:pt x="267" y="2801"/>
                </a:lnTo>
                <a:lnTo>
                  <a:pt x="325" y="2720"/>
                </a:lnTo>
                <a:lnTo>
                  <a:pt x="388" y="2642"/>
                </a:lnTo>
                <a:lnTo>
                  <a:pt x="455" y="2568"/>
                </a:lnTo>
                <a:lnTo>
                  <a:pt x="525" y="2498"/>
                </a:lnTo>
                <a:lnTo>
                  <a:pt x="601" y="2431"/>
                </a:lnTo>
                <a:lnTo>
                  <a:pt x="678" y="2369"/>
                </a:lnTo>
                <a:lnTo>
                  <a:pt x="761" y="2311"/>
                </a:lnTo>
                <a:lnTo>
                  <a:pt x="846" y="2258"/>
                </a:lnTo>
                <a:lnTo>
                  <a:pt x="935" y="2209"/>
                </a:lnTo>
                <a:lnTo>
                  <a:pt x="1026" y="2165"/>
                </a:lnTo>
                <a:lnTo>
                  <a:pt x="1121" y="2127"/>
                </a:lnTo>
                <a:lnTo>
                  <a:pt x="1051" y="2081"/>
                </a:lnTo>
                <a:lnTo>
                  <a:pt x="986" y="2031"/>
                </a:lnTo>
                <a:lnTo>
                  <a:pt x="925" y="1977"/>
                </a:lnTo>
                <a:lnTo>
                  <a:pt x="868" y="1918"/>
                </a:lnTo>
                <a:lnTo>
                  <a:pt x="816" y="1855"/>
                </a:lnTo>
                <a:lnTo>
                  <a:pt x="767" y="1789"/>
                </a:lnTo>
                <a:lnTo>
                  <a:pt x="723" y="1719"/>
                </a:lnTo>
                <a:lnTo>
                  <a:pt x="686" y="1645"/>
                </a:lnTo>
                <a:lnTo>
                  <a:pt x="652" y="1570"/>
                </a:lnTo>
                <a:lnTo>
                  <a:pt x="625" y="1490"/>
                </a:lnTo>
                <a:lnTo>
                  <a:pt x="604" y="1408"/>
                </a:lnTo>
                <a:lnTo>
                  <a:pt x="588" y="1324"/>
                </a:lnTo>
                <a:lnTo>
                  <a:pt x="578" y="1237"/>
                </a:lnTo>
                <a:lnTo>
                  <a:pt x="574" y="1149"/>
                </a:lnTo>
                <a:lnTo>
                  <a:pt x="578" y="1064"/>
                </a:lnTo>
                <a:lnTo>
                  <a:pt x="587" y="980"/>
                </a:lnTo>
                <a:lnTo>
                  <a:pt x="603" y="899"/>
                </a:lnTo>
                <a:lnTo>
                  <a:pt x="624" y="818"/>
                </a:lnTo>
                <a:lnTo>
                  <a:pt x="650" y="741"/>
                </a:lnTo>
                <a:lnTo>
                  <a:pt x="682" y="666"/>
                </a:lnTo>
                <a:lnTo>
                  <a:pt x="719" y="594"/>
                </a:lnTo>
                <a:lnTo>
                  <a:pt x="760" y="524"/>
                </a:lnTo>
                <a:lnTo>
                  <a:pt x="807" y="458"/>
                </a:lnTo>
                <a:lnTo>
                  <a:pt x="857" y="396"/>
                </a:lnTo>
                <a:lnTo>
                  <a:pt x="912" y="338"/>
                </a:lnTo>
                <a:lnTo>
                  <a:pt x="971" y="283"/>
                </a:lnTo>
                <a:lnTo>
                  <a:pt x="1034" y="232"/>
                </a:lnTo>
                <a:lnTo>
                  <a:pt x="1100" y="186"/>
                </a:lnTo>
                <a:lnTo>
                  <a:pt x="1169" y="144"/>
                </a:lnTo>
                <a:lnTo>
                  <a:pt x="1240" y="107"/>
                </a:lnTo>
                <a:lnTo>
                  <a:pt x="1316" y="76"/>
                </a:lnTo>
                <a:lnTo>
                  <a:pt x="1393" y="48"/>
                </a:lnTo>
                <a:lnTo>
                  <a:pt x="1473" y="27"/>
                </a:lnTo>
                <a:lnTo>
                  <a:pt x="1555" y="13"/>
                </a:lnTo>
                <a:lnTo>
                  <a:pt x="1638" y="3"/>
                </a:lnTo>
                <a:lnTo>
                  <a:pt x="17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770250" y="2352992"/>
            <a:ext cx="2367752" cy="1170962"/>
          </a:xfrm>
          <a:prstGeom prst="roundRect">
            <a:avLst>
              <a:gd name="adj" fmla="val 8300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მომსახურების </a:t>
            </a:r>
            <a:r>
              <a:rPr lang="ka-GE" sz="1000" dirty="0">
                <a:latin typeface="BPG Nino Mtavruli" panose="02000806000000020004" pitchFamily="2" charset="0"/>
              </a:rPr>
              <a:t>მისაღებად, მზღვეველის უფლებამოსილი წარმომადგენელი გასცემს საგარანტიო წერილს </a:t>
            </a:r>
            <a:r>
              <a:rPr lang="ka-GE" sz="1000" dirty="0" smtClean="0">
                <a:latin typeface="BPG Nino Mtavruli" panose="02000806000000020004" pitchFamily="2" charset="0"/>
              </a:rPr>
              <a:t>პროვაიდერ სამედიცინო დაწესებულებაში წარსადგენად (მათ შორის ელ.ფორმით)</a:t>
            </a:r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70249" y="3609948"/>
            <a:ext cx="2367752" cy="1052417"/>
          </a:xfrm>
          <a:prstGeom prst="roundRect">
            <a:avLst>
              <a:gd name="adj" fmla="val 8909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endParaRPr lang="ka-GE" sz="1000" dirty="0" smtClean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დაზღვეული იხდის </a:t>
            </a:r>
            <a:r>
              <a:rPr lang="ka-GE" sz="1000" dirty="0">
                <a:latin typeface="BPG Nino Mtavruli" panose="02000806000000020004" pitchFamily="2" charset="0"/>
              </a:rPr>
              <a:t>მხოლოდ დაფარვის </a:t>
            </a:r>
            <a:r>
              <a:rPr lang="ka-GE" sz="1000" dirty="0" smtClean="0">
                <a:latin typeface="BPG Nino Mtavruli" panose="02000806000000020004" pitchFamily="2" charset="0"/>
              </a:rPr>
              <a:t>%-</a:t>
            </a:r>
            <a:r>
              <a:rPr lang="ka-GE" sz="1000" dirty="0">
                <a:latin typeface="BPG Nino Mtavruli" panose="02000806000000020004" pitchFamily="2" charset="0"/>
              </a:rPr>
              <a:t>ით გათვალისწინებულ თანხას</a:t>
            </a: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976255" y="3614776"/>
            <a:ext cx="2420322" cy="1052417"/>
          </a:xfrm>
          <a:prstGeom prst="roundRect">
            <a:avLst>
              <a:gd name="adj" fmla="val 8134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წარადგენს დოკუმენტაციას ანაზღაურების სამსახურში.</a:t>
            </a:r>
            <a:br>
              <a:rPr lang="ka-GE" sz="1000" dirty="0" smtClean="0">
                <a:latin typeface="BPG Nino Mtavruli" panose="02000806000000020004" pitchFamily="2" charset="0"/>
              </a:rPr>
            </a:br>
            <a:r>
              <a:rPr lang="ka-GE" sz="1000" dirty="0" smtClean="0">
                <a:latin typeface="BPG Nino Mtavruli" panose="02000806000000020004" pitchFamily="2" charset="0"/>
              </a:rPr>
              <a:t>სადაზღვევო კომპანია აანაზღაურებს ხარჯებს კონტრაქტის პირობების შესაბამისად</a:t>
            </a:r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3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8083"/>
          </a:xfrm>
        </p:spPr>
        <p:txBody>
          <a:bodyPr/>
          <a:lstStyle/>
          <a:p>
            <a:r>
              <a:rPr lang="ka-GE" dirty="0" smtClean="0"/>
              <a:t>ამბულატორიული მომსახურების სქემა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454070" y="735932"/>
            <a:ext cx="2235859" cy="470188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dirty="0">
                <a:latin typeface="BPG Nino Mtavruli" panose="02000806000000020004" pitchFamily="2" charset="0"/>
              </a:rPr>
              <a:t>დაზღვეული</a:t>
            </a:r>
            <a:endParaRPr lang="en-US" sz="1400" dirty="0">
              <a:latin typeface="BPG Nino Mtavruli" panose="02000806000000020004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8322" y="1008160"/>
            <a:ext cx="8487354" cy="3580890"/>
            <a:chOff x="306602" y="871413"/>
            <a:chExt cx="8487354" cy="3401178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7858792" y="2924432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848764" y="1738111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298805" y="2909006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312546" y="1617706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4581681" y="993410"/>
              <a:ext cx="76130" cy="2981330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4" idx="3"/>
            </p:cNvCxnSpPr>
            <p:nvPr/>
          </p:nvCxnSpPr>
          <p:spPr>
            <a:xfrm flipH="1">
              <a:off x="2521608" y="871413"/>
              <a:ext cx="1140126" cy="661616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306602" y="1318155"/>
              <a:ext cx="2215006" cy="429747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900" dirty="0" smtClean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900" dirty="0" smtClean="0">
                  <a:latin typeface="BPG Nino Mtavruli" panose="02000806000000020004" pitchFamily="2" charset="0"/>
                </a:rPr>
                <a:t>ელექტრონული </a:t>
              </a:r>
              <a:r>
                <a:rPr lang="ka-GE" sz="900" dirty="0">
                  <a:latin typeface="BPG Nino Mtavruli" panose="02000806000000020004" pitchFamily="2" charset="0"/>
                </a:rPr>
                <a:t>მიმართვები</a:t>
              </a:r>
            </a:p>
            <a:p>
              <a:endParaRPr lang="en-US" sz="900" dirty="0">
                <a:latin typeface="BPG Nino Mtavruli" panose="02000806000000020004" pitchFamily="2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5750" y="1304531"/>
              <a:ext cx="2559409" cy="449549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900" dirty="0">
                  <a:latin typeface="BPG Nino Mtavruli" panose="02000806000000020004" pitchFamily="2" charset="0"/>
                </a:rPr>
                <a:t>ოჯახის ექიმი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23308" y="2162662"/>
              <a:ext cx="2196039" cy="1111392"/>
            </a:xfrm>
            <a:prstGeom prst="roundRect">
              <a:avLst>
                <a:gd name="adj" fmla="val 12004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900" dirty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900" dirty="0">
                  <a:latin typeface="BPG Nino Mtavruli" panose="02000806000000020004" pitchFamily="2" charset="0"/>
                </a:rPr>
                <a:t>უკავშირდება ევროინს ასისტანსს ნომერზე </a:t>
              </a:r>
              <a:r>
                <a:rPr lang="en-US" sz="900" dirty="0">
                  <a:latin typeface="BPG Nino Mtavruli" panose="02000806000000020004" pitchFamily="2" charset="0"/>
                </a:rPr>
                <a:t>+ 995 (32) 220 33 33 </a:t>
              </a:r>
              <a:r>
                <a:rPr lang="ka-GE" sz="900" dirty="0">
                  <a:latin typeface="BPG Nino Mtavruli" panose="02000806000000020004" pitchFamily="2" charset="0"/>
                </a:rPr>
                <a:t> ან გვიკავშირდება მეილზე: </a:t>
              </a:r>
              <a:r>
                <a:rPr lang="en-US" sz="900" dirty="0" smtClean="0">
                  <a:latin typeface="BPG Nino Mtavruli" panose="02000806000000020004" pitchFamily="2" charset="0"/>
                  <a:hlinkClick r:id="rId2"/>
                </a:rPr>
                <a:t>service+@euroins.ge</a:t>
              </a:r>
              <a:r>
                <a:rPr lang="en-US" sz="900" dirty="0" smtClean="0">
                  <a:latin typeface="BPG Nino Mtavruli" panose="02000806000000020004" pitchFamily="2" charset="0"/>
                </a:rPr>
                <a:t> </a:t>
              </a:r>
              <a:r>
                <a:rPr lang="ka-GE" sz="900" dirty="0" smtClean="0">
                  <a:latin typeface="BPG Nino Mtavruli" panose="02000806000000020004" pitchFamily="2" charset="0"/>
                </a:rPr>
                <a:t>, ან „პირადი კაბინეტი“-ს საშუალებით ითხოვს პრიორიტეტულ </a:t>
              </a:r>
              <a:r>
                <a:rPr lang="ka-GE" sz="900" dirty="0">
                  <a:latin typeface="BPG Nino Mtavruli" panose="02000806000000020004" pitchFamily="2" charset="0"/>
                </a:rPr>
                <a:t>პროვაიდერ  სამედიცინო  </a:t>
              </a:r>
              <a:r>
                <a:rPr lang="ka-GE" sz="900" dirty="0" smtClean="0">
                  <a:latin typeface="BPG Nino Mtavruli" panose="02000806000000020004" pitchFamily="2" charset="0"/>
                </a:rPr>
                <a:t>დაწესებულებაში ელ.მიმართვის გაგზავნას</a:t>
              </a:r>
              <a:endParaRPr lang="en-US" sz="900" dirty="0">
                <a:latin typeface="BPG Nino Mtavruli" panose="02000806000000020004" pitchFamily="2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44162" y="3460798"/>
              <a:ext cx="2215005" cy="811793"/>
            </a:xfrm>
            <a:prstGeom prst="roundRect">
              <a:avLst>
                <a:gd name="adj" fmla="val 9627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900" dirty="0" smtClean="0">
                <a:latin typeface="BPG Nino Mtavruli" panose="02000806000000020004" pitchFamily="2" charset="0"/>
              </a:endParaRPr>
            </a:p>
            <a:p>
              <a:pPr algn="ctr"/>
              <a:endParaRPr lang="ka-GE" sz="900" dirty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900" dirty="0" smtClean="0">
                  <a:latin typeface="BPG Nino Mtavruli" panose="02000806000000020004" pitchFamily="2" charset="0"/>
                </a:rPr>
                <a:t>დაზღვეული </a:t>
              </a:r>
              <a:r>
                <a:rPr lang="ka-GE" sz="900" dirty="0">
                  <a:latin typeface="BPG Nino Mtavruli" panose="02000806000000020004" pitchFamily="2" charset="0"/>
                </a:rPr>
                <a:t>მიმართავს კლინიკას და იხდის მხოლოდ დაფარვის %-ით გათვალისწინებულ თანხას</a:t>
              </a:r>
            </a:p>
            <a:p>
              <a:pPr algn="ctr"/>
              <a:endParaRPr lang="en-US" sz="900" dirty="0">
                <a:latin typeface="BPG Nino Mtavruli" panose="02000806000000020004" pitchFamily="2" charset="0"/>
              </a:endParaRPr>
            </a:p>
            <a:p>
              <a:pPr algn="ctr"/>
              <a:endParaRPr lang="ka-GE" sz="900" dirty="0" smtClean="0">
                <a:latin typeface="BPG Nino Mtavruli" panose="02000806000000020004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385751" y="1913213"/>
              <a:ext cx="2609856" cy="546126"/>
            </a:xfrm>
            <a:prstGeom prst="roundRect">
              <a:avLst>
                <a:gd name="adj" fmla="val 13417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900" dirty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900" dirty="0">
                  <a:latin typeface="BPG Nino Mtavruli" panose="02000806000000020004" pitchFamily="2" charset="0"/>
                </a:rPr>
                <a:t>უკავშირდება </a:t>
              </a:r>
              <a:r>
                <a:rPr lang="ka-GE" sz="900" dirty="0" smtClean="0">
                  <a:latin typeface="BPG Nino Mtavruli" panose="02000806000000020004" pitchFamily="2" charset="0"/>
                </a:rPr>
                <a:t>ევროინს ასისტანსს </a:t>
              </a:r>
              <a:r>
                <a:rPr lang="ka-GE" sz="900" dirty="0">
                  <a:latin typeface="BPG Nino Mtavruli" panose="02000806000000020004" pitchFamily="2" charset="0"/>
                </a:rPr>
                <a:t>ნომერზე </a:t>
              </a:r>
              <a:r>
                <a:rPr lang="en-US" sz="900" dirty="0">
                  <a:latin typeface="BPG Nino Mtavruli" panose="02000806000000020004" pitchFamily="2" charset="0"/>
                </a:rPr>
                <a:t>+ 995 (32) 220 33 33 </a:t>
              </a:r>
              <a:r>
                <a:rPr lang="ka-GE" sz="900" dirty="0" smtClean="0">
                  <a:latin typeface="BPG Nino Mtavruli" panose="02000806000000020004" pitchFamily="2" charset="0"/>
                </a:rPr>
                <a:t>და </a:t>
              </a:r>
              <a:r>
                <a:rPr lang="ka-GE" sz="900" dirty="0">
                  <a:latin typeface="BPG Nino Mtavruli" panose="02000806000000020004" pitchFamily="2" charset="0"/>
                </a:rPr>
                <a:t>ეწერება ოჯახის </a:t>
              </a:r>
              <a:r>
                <a:rPr lang="ka-GE" sz="900" dirty="0" smtClean="0">
                  <a:latin typeface="BPG Nino Mtavruli" panose="02000806000000020004" pitchFamily="2" charset="0"/>
                </a:rPr>
                <a:t>ექიმთან</a:t>
              </a:r>
              <a:endParaRPr lang="en-US" sz="900" dirty="0">
                <a:latin typeface="BPG Nino Mtavruli" panose="02000806000000020004" pitchFamily="2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385750" y="2537356"/>
              <a:ext cx="2609857" cy="631531"/>
            </a:xfrm>
            <a:prstGeom prst="roundRect">
              <a:avLst>
                <a:gd name="adj" fmla="val 5957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900" dirty="0" smtClean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900" dirty="0" smtClean="0">
                  <a:latin typeface="BPG Nino Mtavruli" panose="02000806000000020004" pitchFamily="2" charset="0"/>
                </a:rPr>
                <a:t>გადის </a:t>
              </a:r>
              <a:r>
                <a:rPr lang="ka-GE" sz="900" dirty="0">
                  <a:latin typeface="BPG Nino Mtavruli" panose="02000806000000020004" pitchFamily="2" charset="0"/>
                </a:rPr>
                <a:t>კონსულტაციას ოჯახის ექიმთან  და იღებს საგარანტიო </a:t>
              </a:r>
              <a:r>
                <a:rPr lang="ka-GE" sz="900" dirty="0" smtClean="0">
                  <a:latin typeface="BPG Nino Mtavruli" panose="02000806000000020004" pitchFamily="2" charset="0"/>
                </a:rPr>
                <a:t>წერილს/მიმართვას </a:t>
              </a:r>
              <a:r>
                <a:rPr lang="ka-GE" sz="900" dirty="0">
                  <a:latin typeface="BPG Nino Mtavruli" panose="02000806000000020004" pitchFamily="2" charset="0"/>
                </a:rPr>
                <a:t>პროვაიდერ სამედიცინო დაწესებულებაში </a:t>
              </a:r>
              <a:r>
                <a:rPr lang="ka-GE" sz="900" dirty="0" smtClean="0">
                  <a:latin typeface="BPG Nino Mtavruli" panose="02000806000000020004" pitchFamily="2" charset="0"/>
                </a:rPr>
                <a:t>წარსადგენად</a:t>
              </a:r>
              <a:endParaRPr lang="en-US" sz="900" dirty="0">
                <a:latin typeface="BPG Nino Mtavruli" panose="02000806000000020004" pitchFamily="2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00247" y="3308954"/>
              <a:ext cx="2609857" cy="872442"/>
            </a:xfrm>
            <a:prstGeom prst="roundRect">
              <a:avLst>
                <a:gd name="adj" fmla="val 7610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900" dirty="0">
                <a:latin typeface="BPG Nino Mtavruli" panose="02000806000000020004" pitchFamily="2" charset="0"/>
              </a:endParaRPr>
            </a:p>
            <a:p>
              <a:pPr algn="ctr"/>
              <a:endParaRPr lang="en-US" sz="900" dirty="0" smtClean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900" dirty="0" smtClean="0">
                  <a:latin typeface="BPG Nino Mtavruli" panose="02000806000000020004" pitchFamily="2" charset="0"/>
                </a:rPr>
                <a:t>საგარანტიო </a:t>
              </a:r>
              <a:r>
                <a:rPr lang="ka-GE" sz="900" dirty="0">
                  <a:latin typeface="BPG Nino Mtavruli" panose="02000806000000020004" pitchFamily="2" charset="0"/>
                </a:rPr>
                <a:t>წერილის საფუძველზე მიმართავს პროვაიდერ სამედიცინო დაწესებულებას და იხდის მხოლოდ დაფარვის %-ით გათვალისწინებულ თანხას</a:t>
              </a:r>
            </a:p>
            <a:p>
              <a:pPr algn="ctr"/>
              <a:endParaRPr lang="en-US" sz="900" dirty="0">
                <a:latin typeface="BPG Nino Mtavruli" panose="02000806000000020004" pitchFamily="2" charset="0"/>
              </a:endParaRPr>
            </a:p>
            <a:p>
              <a:pPr algn="ctr"/>
              <a:endParaRPr lang="en-US" sz="900" dirty="0">
                <a:latin typeface="BPG Nino Mtavruli" panose="02000806000000020004" pitchFamily="2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6680325" y="1321694"/>
              <a:ext cx="2113631" cy="2911992"/>
              <a:chOff x="4511201" y="1291471"/>
              <a:chExt cx="2113631" cy="2911992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4511201" y="1291471"/>
                <a:ext cx="2063243" cy="429747"/>
              </a:xfrm>
              <a:prstGeom prst="round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a-GE" sz="900" dirty="0" smtClean="0">
                  <a:latin typeface="BPG Nino Mtavruli" panose="02000806000000020004" pitchFamily="2" charset="0"/>
                </a:endParaRPr>
              </a:p>
              <a:p>
                <a:pPr algn="ctr"/>
                <a:r>
                  <a:rPr lang="ka-GE" sz="900" dirty="0">
                    <a:latin typeface="BPG Nino Mtavruli" panose="02000806000000020004" pitchFamily="2" charset="0"/>
                  </a:rPr>
                  <a:t>თავისუფალი არჩევანი</a:t>
                </a:r>
              </a:p>
              <a:p>
                <a:endParaRPr lang="en-US" sz="900" dirty="0">
                  <a:latin typeface="BPG Nino Mtavruli" panose="02000806000000020004" pitchFamily="2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4556350" y="2197381"/>
                <a:ext cx="2063244" cy="875490"/>
              </a:xfrm>
              <a:prstGeom prst="roundRect">
                <a:avLst>
                  <a:gd name="adj" fmla="val 11072"/>
                </a:avLst>
              </a:prstGeom>
              <a:solidFill>
                <a:srgbClr val="2A3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a-GE" sz="900" dirty="0">
                  <a:latin typeface="BPG Nino Mtavruli" panose="02000806000000020004" pitchFamily="2" charset="0"/>
                </a:endParaRPr>
              </a:p>
              <a:p>
                <a:pPr algn="ctr"/>
                <a:r>
                  <a:rPr lang="ka-GE" sz="900" dirty="0">
                    <a:latin typeface="BPG Nino Mtavruli" panose="02000806000000020004" pitchFamily="2" charset="0"/>
                  </a:rPr>
                  <a:t>მიმართავს ნებისმიერ ლიცენირებულ სამედიცინო </a:t>
                </a:r>
                <a:r>
                  <a:rPr lang="ka-GE" sz="900" dirty="0" smtClean="0">
                    <a:latin typeface="BPG Nino Mtavruli" panose="02000806000000020004" pitchFamily="2" charset="0"/>
                  </a:rPr>
                  <a:t>დაწესებულებას</a:t>
                </a:r>
                <a:endParaRPr lang="en-US" sz="900" dirty="0">
                  <a:latin typeface="BPG Nino Mtavruli" panose="02000806000000020004" pitchFamily="2" charset="0"/>
                </a:endParaRPr>
              </a:p>
              <a:p>
                <a:pPr algn="ctr"/>
                <a:endParaRPr lang="en-US" sz="900" dirty="0">
                  <a:latin typeface="BPG Nino Mtavruli" panose="02000806000000020004" pitchFamily="2" charset="0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607388" y="3391670"/>
                <a:ext cx="2017444" cy="811793"/>
              </a:xfrm>
              <a:prstGeom prst="roundRect">
                <a:avLst>
                  <a:gd name="adj" fmla="val 12644"/>
                </a:avLst>
              </a:prstGeom>
              <a:solidFill>
                <a:srgbClr val="2A3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 smtClean="0">
                  <a:latin typeface="BPG Nino Mtavruli" panose="02000806000000020004" pitchFamily="2" charset="0"/>
                </a:endParaRPr>
              </a:p>
              <a:p>
                <a:pPr algn="ctr"/>
                <a:endParaRPr lang="en-US" sz="900" dirty="0">
                  <a:latin typeface="BPG Nino Mtavruli" panose="02000806000000020004" pitchFamily="2" charset="0"/>
                </a:endParaRPr>
              </a:p>
              <a:p>
                <a:pPr algn="ctr"/>
                <a:r>
                  <a:rPr lang="ka-GE" sz="900" dirty="0" smtClean="0">
                    <a:latin typeface="BPG Nino Mtavruli" panose="02000806000000020004" pitchFamily="2" charset="0"/>
                  </a:rPr>
                  <a:t>იხდის </a:t>
                </a:r>
                <a:r>
                  <a:rPr lang="ka-GE" sz="900" dirty="0">
                    <a:latin typeface="BPG Nino Mtavruli" panose="02000806000000020004" pitchFamily="2" charset="0"/>
                  </a:rPr>
                  <a:t>მომსახურების სრულ ღირებულებას და წარადგენს დოკუმენტაციას ანაზღაურების სამსახურში</a:t>
                </a:r>
              </a:p>
              <a:p>
                <a:pPr algn="ctr"/>
                <a:endParaRPr lang="en-US" sz="900" dirty="0">
                  <a:latin typeface="BPG Nino Mtavruli" panose="02000806000000020004" pitchFamily="2" charset="0"/>
                </a:endParaRPr>
              </a:p>
              <a:p>
                <a:pPr algn="ctr"/>
                <a:endParaRPr lang="en-US" sz="900" dirty="0">
                  <a:latin typeface="BPG Nino Mtavruli" panose="02000806000000020004" pitchFamily="2" charset="0"/>
                </a:endParaRPr>
              </a:p>
            </p:txBody>
          </p:sp>
        </p:grpSp>
        <p:cxnSp>
          <p:nvCxnSpPr>
            <p:cNvPr id="32" name="Straight Connector 31"/>
            <p:cNvCxnSpPr>
              <a:stCxn id="33" idx="1"/>
            </p:cNvCxnSpPr>
            <p:nvPr/>
          </p:nvCxnSpPr>
          <p:spPr>
            <a:xfrm flipH="1" flipV="1">
              <a:off x="5508111" y="895268"/>
              <a:ext cx="1172214" cy="64130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166110" y="750238"/>
            <a:ext cx="606614" cy="601174"/>
            <a:chOff x="1970937" y="1343210"/>
            <a:chExt cx="2080802" cy="2062142"/>
          </a:xfrm>
        </p:grpSpPr>
        <p:grpSp>
          <p:nvGrpSpPr>
            <p:cNvPr id="11" name="Group 10"/>
            <p:cNvGrpSpPr/>
            <p:nvPr/>
          </p:nvGrpSpPr>
          <p:grpSpPr>
            <a:xfrm>
              <a:off x="1970937" y="1343210"/>
              <a:ext cx="2080802" cy="2062142"/>
              <a:chOff x="976225" y="3166519"/>
              <a:chExt cx="1112192" cy="1102218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1025713" y="3215565"/>
                <a:ext cx="1013212" cy="1004125"/>
              </a:xfrm>
              <a:prstGeom prst="ellipse">
                <a:avLst/>
              </a:prstGeom>
              <a:solidFill>
                <a:srgbClr val="2A3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976225" y="3166519"/>
                <a:ext cx="1112192" cy="110221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 17"/>
            <p:cNvSpPr>
              <a:spLocks noEditPoints="1"/>
            </p:cNvSpPr>
            <p:nvPr/>
          </p:nvSpPr>
          <p:spPr bwMode="auto">
            <a:xfrm>
              <a:off x="2578395" y="1924811"/>
              <a:ext cx="901110" cy="898941"/>
            </a:xfrm>
            <a:custGeom>
              <a:avLst/>
              <a:gdLst>
                <a:gd name="T0" fmla="*/ 1507 w 3448"/>
                <a:gd name="T1" fmla="*/ 315 h 3449"/>
                <a:gd name="T2" fmla="*/ 1251 w 3448"/>
                <a:gd name="T3" fmla="*/ 430 h 3449"/>
                <a:gd name="T4" fmla="*/ 1046 w 3448"/>
                <a:gd name="T5" fmla="*/ 619 h 3449"/>
                <a:gd name="T6" fmla="*/ 911 w 3448"/>
                <a:gd name="T7" fmla="*/ 864 h 3449"/>
                <a:gd name="T8" fmla="*/ 862 w 3448"/>
                <a:gd name="T9" fmla="*/ 1149 h 3449"/>
                <a:gd name="T10" fmla="*/ 911 w 3448"/>
                <a:gd name="T11" fmla="*/ 1434 h 3449"/>
                <a:gd name="T12" fmla="*/ 1046 w 3448"/>
                <a:gd name="T13" fmla="*/ 1680 h 3449"/>
                <a:gd name="T14" fmla="*/ 1251 w 3448"/>
                <a:gd name="T15" fmla="*/ 1869 h 3449"/>
                <a:gd name="T16" fmla="*/ 1507 w 3448"/>
                <a:gd name="T17" fmla="*/ 1984 h 3449"/>
                <a:gd name="T18" fmla="*/ 1798 w 3448"/>
                <a:gd name="T19" fmla="*/ 2008 h 3449"/>
                <a:gd name="T20" fmla="*/ 2075 w 3448"/>
                <a:gd name="T21" fmla="*/ 1937 h 3449"/>
                <a:gd name="T22" fmla="*/ 2307 w 3448"/>
                <a:gd name="T23" fmla="*/ 1783 h 3449"/>
                <a:gd name="T24" fmla="*/ 2479 w 3448"/>
                <a:gd name="T25" fmla="*/ 1563 h 3449"/>
                <a:gd name="T26" fmla="*/ 2574 w 3448"/>
                <a:gd name="T27" fmla="*/ 1296 h 3449"/>
                <a:gd name="T28" fmla="*/ 2574 w 3448"/>
                <a:gd name="T29" fmla="*/ 1003 h 3449"/>
                <a:gd name="T30" fmla="*/ 2479 w 3448"/>
                <a:gd name="T31" fmla="*/ 735 h 3449"/>
                <a:gd name="T32" fmla="*/ 2307 w 3448"/>
                <a:gd name="T33" fmla="*/ 516 h 3449"/>
                <a:gd name="T34" fmla="*/ 2075 w 3448"/>
                <a:gd name="T35" fmla="*/ 363 h 3449"/>
                <a:gd name="T36" fmla="*/ 1798 w 3448"/>
                <a:gd name="T37" fmla="*/ 291 h 3449"/>
                <a:gd name="T38" fmla="*/ 1809 w 3448"/>
                <a:gd name="T39" fmla="*/ 3 h 3449"/>
                <a:gd name="T40" fmla="*/ 2132 w 3448"/>
                <a:gd name="T41" fmla="*/ 76 h 3449"/>
                <a:gd name="T42" fmla="*/ 2414 w 3448"/>
                <a:gd name="T43" fmla="*/ 232 h 3449"/>
                <a:gd name="T44" fmla="*/ 2642 w 3448"/>
                <a:gd name="T45" fmla="*/ 458 h 3449"/>
                <a:gd name="T46" fmla="*/ 2798 w 3448"/>
                <a:gd name="T47" fmla="*/ 741 h 3449"/>
                <a:gd name="T48" fmla="*/ 2870 w 3448"/>
                <a:gd name="T49" fmla="*/ 1064 h 3449"/>
                <a:gd name="T50" fmla="*/ 2845 w 3448"/>
                <a:gd name="T51" fmla="*/ 1408 h 3449"/>
                <a:gd name="T52" fmla="*/ 2725 w 3448"/>
                <a:gd name="T53" fmla="*/ 1719 h 3449"/>
                <a:gd name="T54" fmla="*/ 2523 w 3448"/>
                <a:gd name="T55" fmla="*/ 1977 h 3449"/>
                <a:gd name="T56" fmla="*/ 2422 w 3448"/>
                <a:gd name="T57" fmla="*/ 2163 h 3449"/>
                <a:gd name="T58" fmla="*/ 2770 w 3448"/>
                <a:gd name="T59" fmla="*/ 2360 h 3449"/>
                <a:gd name="T60" fmla="*/ 3060 w 3448"/>
                <a:gd name="T61" fmla="*/ 2631 h 3449"/>
                <a:gd name="T62" fmla="*/ 3283 w 3448"/>
                <a:gd name="T63" fmla="*/ 2964 h 3449"/>
                <a:gd name="T64" fmla="*/ 3426 w 3448"/>
                <a:gd name="T65" fmla="*/ 3347 h 3449"/>
                <a:gd name="T66" fmla="*/ 3110 w 3448"/>
                <a:gd name="T67" fmla="*/ 3273 h 3449"/>
                <a:gd name="T68" fmla="*/ 2951 w 3448"/>
                <a:gd name="T69" fmla="*/ 2953 h 3449"/>
                <a:gd name="T70" fmla="*/ 2720 w 3448"/>
                <a:gd name="T71" fmla="*/ 2684 h 3449"/>
                <a:gd name="T72" fmla="*/ 2431 w 3448"/>
                <a:gd name="T73" fmla="*/ 2478 h 3449"/>
                <a:gd name="T74" fmla="*/ 2094 w 3448"/>
                <a:gd name="T75" fmla="*/ 2346 h 3449"/>
                <a:gd name="T76" fmla="*/ 1724 w 3448"/>
                <a:gd name="T77" fmla="*/ 2300 h 3449"/>
                <a:gd name="T78" fmla="*/ 1353 w 3448"/>
                <a:gd name="T79" fmla="*/ 2346 h 3449"/>
                <a:gd name="T80" fmla="*/ 1018 w 3448"/>
                <a:gd name="T81" fmla="*/ 2478 h 3449"/>
                <a:gd name="T82" fmla="*/ 729 w 3448"/>
                <a:gd name="T83" fmla="*/ 2684 h 3449"/>
                <a:gd name="T84" fmla="*/ 498 w 3448"/>
                <a:gd name="T85" fmla="*/ 2953 h 3449"/>
                <a:gd name="T86" fmla="*/ 338 w 3448"/>
                <a:gd name="T87" fmla="*/ 3273 h 3449"/>
                <a:gd name="T88" fmla="*/ 0 w 3448"/>
                <a:gd name="T89" fmla="*/ 3449 h 3449"/>
                <a:gd name="T90" fmla="*/ 122 w 3448"/>
                <a:gd name="T91" fmla="*/ 3063 h 3449"/>
                <a:gd name="T92" fmla="*/ 325 w 3448"/>
                <a:gd name="T93" fmla="*/ 2720 h 3449"/>
                <a:gd name="T94" fmla="*/ 601 w 3448"/>
                <a:gd name="T95" fmla="*/ 2431 h 3449"/>
                <a:gd name="T96" fmla="*/ 935 w 3448"/>
                <a:gd name="T97" fmla="*/ 2209 h 3449"/>
                <a:gd name="T98" fmla="*/ 986 w 3448"/>
                <a:gd name="T99" fmla="*/ 2031 h 3449"/>
                <a:gd name="T100" fmla="*/ 767 w 3448"/>
                <a:gd name="T101" fmla="*/ 1789 h 3449"/>
                <a:gd name="T102" fmla="*/ 625 w 3448"/>
                <a:gd name="T103" fmla="*/ 1490 h 3449"/>
                <a:gd name="T104" fmla="*/ 574 w 3448"/>
                <a:gd name="T105" fmla="*/ 1149 h 3449"/>
                <a:gd name="T106" fmla="*/ 624 w 3448"/>
                <a:gd name="T107" fmla="*/ 818 h 3449"/>
                <a:gd name="T108" fmla="*/ 760 w 3448"/>
                <a:gd name="T109" fmla="*/ 524 h 3449"/>
                <a:gd name="T110" fmla="*/ 971 w 3448"/>
                <a:gd name="T111" fmla="*/ 283 h 3449"/>
                <a:gd name="T112" fmla="*/ 1240 w 3448"/>
                <a:gd name="T113" fmla="*/ 107 h 3449"/>
                <a:gd name="T114" fmla="*/ 1555 w 3448"/>
                <a:gd name="T115" fmla="*/ 13 h 3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8" h="3449">
                  <a:moveTo>
                    <a:pt x="1724" y="287"/>
                  </a:moveTo>
                  <a:lnTo>
                    <a:pt x="1650" y="291"/>
                  </a:lnTo>
                  <a:lnTo>
                    <a:pt x="1578" y="300"/>
                  </a:lnTo>
                  <a:lnTo>
                    <a:pt x="1507" y="315"/>
                  </a:lnTo>
                  <a:lnTo>
                    <a:pt x="1439" y="336"/>
                  </a:lnTo>
                  <a:lnTo>
                    <a:pt x="1373" y="363"/>
                  </a:lnTo>
                  <a:lnTo>
                    <a:pt x="1310" y="394"/>
                  </a:lnTo>
                  <a:lnTo>
                    <a:pt x="1251" y="430"/>
                  </a:lnTo>
                  <a:lnTo>
                    <a:pt x="1194" y="471"/>
                  </a:lnTo>
                  <a:lnTo>
                    <a:pt x="1141" y="516"/>
                  </a:lnTo>
                  <a:lnTo>
                    <a:pt x="1091" y="565"/>
                  </a:lnTo>
                  <a:lnTo>
                    <a:pt x="1046" y="619"/>
                  </a:lnTo>
                  <a:lnTo>
                    <a:pt x="1005" y="675"/>
                  </a:lnTo>
                  <a:lnTo>
                    <a:pt x="969" y="735"/>
                  </a:lnTo>
                  <a:lnTo>
                    <a:pt x="937" y="798"/>
                  </a:lnTo>
                  <a:lnTo>
                    <a:pt x="911" y="864"/>
                  </a:lnTo>
                  <a:lnTo>
                    <a:pt x="890" y="932"/>
                  </a:lnTo>
                  <a:lnTo>
                    <a:pt x="874" y="1003"/>
                  </a:lnTo>
                  <a:lnTo>
                    <a:pt x="865" y="1075"/>
                  </a:lnTo>
                  <a:lnTo>
                    <a:pt x="862" y="1149"/>
                  </a:lnTo>
                  <a:lnTo>
                    <a:pt x="865" y="1224"/>
                  </a:lnTo>
                  <a:lnTo>
                    <a:pt x="874" y="1296"/>
                  </a:lnTo>
                  <a:lnTo>
                    <a:pt x="890" y="1366"/>
                  </a:lnTo>
                  <a:lnTo>
                    <a:pt x="911" y="1434"/>
                  </a:lnTo>
                  <a:lnTo>
                    <a:pt x="937" y="1501"/>
                  </a:lnTo>
                  <a:lnTo>
                    <a:pt x="969" y="1563"/>
                  </a:lnTo>
                  <a:lnTo>
                    <a:pt x="1005" y="1623"/>
                  </a:lnTo>
                  <a:lnTo>
                    <a:pt x="1046" y="1680"/>
                  </a:lnTo>
                  <a:lnTo>
                    <a:pt x="1091" y="1733"/>
                  </a:lnTo>
                  <a:lnTo>
                    <a:pt x="1141" y="1783"/>
                  </a:lnTo>
                  <a:lnTo>
                    <a:pt x="1194" y="1828"/>
                  </a:lnTo>
                  <a:lnTo>
                    <a:pt x="1251" y="1869"/>
                  </a:lnTo>
                  <a:lnTo>
                    <a:pt x="1310" y="1905"/>
                  </a:lnTo>
                  <a:lnTo>
                    <a:pt x="1373" y="1937"/>
                  </a:lnTo>
                  <a:lnTo>
                    <a:pt x="1439" y="1963"/>
                  </a:lnTo>
                  <a:lnTo>
                    <a:pt x="1507" y="1984"/>
                  </a:lnTo>
                  <a:lnTo>
                    <a:pt x="1578" y="2000"/>
                  </a:lnTo>
                  <a:lnTo>
                    <a:pt x="1650" y="2008"/>
                  </a:lnTo>
                  <a:lnTo>
                    <a:pt x="1724" y="2011"/>
                  </a:lnTo>
                  <a:lnTo>
                    <a:pt x="1798" y="2008"/>
                  </a:lnTo>
                  <a:lnTo>
                    <a:pt x="1870" y="2000"/>
                  </a:lnTo>
                  <a:lnTo>
                    <a:pt x="1941" y="1984"/>
                  </a:lnTo>
                  <a:lnTo>
                    <a:pt x="2010" y="1963"/>
                  </a:lnTo>
                  <a:lnTo>
                    <a:pt x="2075" y="1937"/>
                  </a:lnTo>
                  <a:lnTo>
                    <a:pt x="2137" y="1905"/>
                  </a:lnTo>
                  <a:lnTo>
                    <a:pt x="2198" y="1869"/>
                  </a:lnTo>
                  <a:lnTo>
                    <a:pt x="2255" y="1828"/>
                  </a:lnTo>
                  <a:lnTo>
                    <a:pt x="2307" y="1783"/>
                  </a:lnTo>
                  <a:lnTo>
                    <a:pt x="2357" y="1733"/>
                  </a:lnTo>
                  <a:lnTo>
                    <a:pt x="2403" y="1680"/>
                  </a:lnTo>
                  <a:lnTo>
                    <a:pt x="2444" y="1623"/>
                  </a:lnTo>
                  <a:lnTo>
                    <a:pt x="2479" y="1563"/>
                  </a:lnTo>
                  <a:lnTo>
                    <a:pt x="2511" y="1501"/>
                  </a:lnTo>
                  <a:lnTo>
                    <a:pt x="2537" y="1434"/>
                  </a:lnTo>
                  <a:lnTo>
                    <a:pt x="2558" y="1366"/>
                  </a:lnTo>
                  <a:lnTo>
                    <a:pt x="2574" y="1296"/>
                  </a:lnTo>
                  <a:lnTo>
                    <a:pt x="2583" y="1224"/>
                  </a:lnTo>
                  <a:lnTo>
                    <a:pt x="2586" y="1149"/>
                  </a:lnTo>
                  <a:lnTo>
                    <a:pt x="2583" y="1075"/>
                  </a:lnTo>
                  <a:lnTo>
                    <a:pt x="2574" y="1003"/>
                  </a:lnTo>
                  <a:lnTo>
                    <a:pt x="2558" y="932"/>
                  </a:lnTo>
                  <a:lnTo>
                    <a:pt x="2537" y="864"/>
                  </a:lnTo>
                  <a:lnTo>
                    <a:pt x="2511" y="798"/>
                  </a:lnTo>
                  <a:lnTo>
                    <a:pt x="2479" y="735"/>
                  </a:lnTo>
                  <a:lnTo>
                    <a:pt x="2444" y="675"/>
                  </a:lnTo>
                  <a:lnTo>
                    <a:pt x="2403" y="619"/>
                  </a:lnTo>
                  <a:lnTo>
                    <a:pt x="2357" y="565"/>
                  </a:lnTo>
                  <a:lnTo>
                    <a:pt x="2307" y="516"/>
                  </a:lnTo>
                  <a:lnTo>
                    <a:pt x="2255" y="471"/>
                  </a:lnTo>
                  <a:lnTo>
                    <a:pt x="2198" y="430"/>
                  </a:lnTo>
                  <a:lnTo>
                    <a:pt x="2137" y="394"/>
                  </a:lnTo>
                  <a:lnTo>
                    <a:pt x="2075" y="363"/>
                  </a:lnTo>
                  <a:lnTo>
                    <a:pt x="2010" y="336"/>
                  </a:lnTo>
                  <a:lnTo>
                    <a:pt x="1941" y="315"/>
                  </a:lnTo>
                  <a:lnTo>
                    <a:pt x="1870" y="300"/>
                  </a:lnTo>
                  <a:lnTo>
                    <a:pt x="1798" y="291"/>
                  </a:lnTo>
                  <a:lnTo>
                    <a:pt x="1724" y="287"/>
                  </a:lnTo>
                  <a:close/>
                  <a:moveTo>
                    <a:pt x="1724" y="0"/>
                  </a:moveTo>
                  <a:lnTo>
                    <a:pt x="1724" y="0"/>
                  </a:lnTo>
                  <a:lnTo>
                    <a:pt x="1809" y="3"/>
                  </a:lnTo>
                  <a:lnTo>
                    <a:pt x="1893" y="13"/>
                  </a:lnTo>
                  <a:lnTo>
                    <a:pt x="1975" y="27"/>
                  </a:lnTo>
                  <a:lnTo>
                    <a:pt x="2055" y="48"/>
                  </a:lnTo>
                  <a:lnTo>
                    <a:pt x="2132" y="76"/>
                  </a:lnTo>
                  <a:lnTo>
                    <a:pt x="2208" y="107"/>
                  </a:lnTo>
                  <a:lnTo>
                    <a:pt x="2280" y="144"/>
                  </a:lnTo>
                  <a:lnTo>
                    <a:pt x="2349" y="186"/>
                  </a:lnTo>
                  <a:lnTo>
                    <a:pt x="2414" y="232"/>
                  </a:lnTo>
                  <a:lnTo>
                    <a:pt x="2477" y="283"/>
                  </a:lnTo>
                  <a:lnTo>
                    <a:pt x="2536" y="338"/>
                  </a:lnTo>
                  <a:lnTo>
                    <a:pt x="2590" y="396"/>
                  </a:lnTo>
                  <a:lnTo>
                    <a:pt x="2642" y="458"/>
                  </a:lnTo>
                  <a:lnTo>
                    <a:pt x="2688" y="524"/>
                  </a:lnTo>
                  <a:lnTo>
                    <a:pt x="2730" y="594"/>
                  </a:lnTo>
                  <a:lnTo>
                    <a:pt x="2766" y="666"/>
                  </a:lnTo>
                  <a:lnTo>
                    <a:pt x="2798" y="741"/>
                  </a:lnTo>
                  <a:lnTo>
                    <a:pt x="2824" y="818"/>
                  </a:lnTo>
                  <a:lnTo>
                    <a:pt x="2845" y="899"/>
                  </a:lnTo>
                  <a:lnTo>
                    <a:pt x="2861" y="980"/>
                  </a:lnTo>
                  <a:lnTo>
                    <a:pt x="2870" y="1064"/>
                  </a:lnTo>
                  <a:lnTo>
                    <a:pt x="2873" y="1149"/>
                  </a:lnTo>
                  <a:lnTo>
                    <a:pt x="2870" y="1237"/>
                  </a:lnTo>
                  <a:lnTo>
                    <a:pt x="2861" y="1324"/>
                  </a:lnTo>
                  <a:lnTo>
                    <a:pt x="2845" y="1408"/>
                  </a:lnTo>
                  <a:lnTo>
                    <a:pt x="2823" y="1490"/>
                  </a:lnTo>
                  <a:lnTo>
                    <a:pt x="2796" y="1570"/>
                  </a:lnTo>
                  <a:lnTo>
                    <a:pt x="2762" y="1645"/>
                  </a:lnTo>
                  <a:lnTo>
                    <a:pt x="2725" y="1719"/>
                  </a:lnTo>
                  <a:lnTo>
                    <a:pt x="2682" y="1789"/>
                  </a:lnTo>
                  <a:lnTo>
                    <a:pt x="2633" y="1855"/>
                  </a:lnTo>
                  <a:lnTo>
                    <a:pt x="2580" y="1918"/>
                  </a:lnTo>
                  <a:lnTo>
                    <a:pt x="2523" y="1977"/>
                  </a:lnTo>
                  <a:lnTo>
                    <a:pt x="2461" y="2031"/>
                  </a:lnTo>
                  <a:lnTo>
                    <a:pt x="2396" y="2081"/>
                  </a:lnTo>
                  <a:lnTo>
                    <a:pt x="2327" y="2127"/>
                  </a:lnTo>
                  <a:lnTo>
                    <a:pt x="2422" y="2163"/>
                  </a:lnTo>
                  <a:lnTo>
                    <a:pt x="2514" y="2204"/>
                  </a:lnTo>
                  <a:lnTo>
                    <a:pt x="2602" y="2251"/>
                  </a:lnTo>
                  <a:lnTo>
                    <a:pt x="2688" y="2304"/>
                  </a:lnTo>
                  <a:lnTo>
                    <a:pt x="2770" y="2360"/>
                  </a:lnTo>
                  <a:lnTo>
                    <a:pt x="2848" y="2421"/>
                  </a:lnTo>
                  <a:lnTo>
                    <a:pt x="2923" y="2487"/>
                  </a:lnTo>
                  <a:lnTo>
                    <a:pt x="2994" y="2557"/>
                  </a:lnTo>
                  <a:lnTo>
                    <a:pt x="3060" y="2631"/>
                  </a:lnTo>
                  <a:lnTo>
                    <a:pt x="3123" y="2709"/>
                  </a:lnTo>
                  <a:lnTo>
                    <a:pt x="3181" y="2791"/>
                  </a:lnTo>
                  <a:lnTo>
                    <a:pt x="3234" y="2876"/>
                  </a:lnTo>
                  <a:lnTo>
                    <a:pt x="3283" y="2964"/>
                  </a:lnTo>
                  <a:lnTo>
                    <a:pt x="3326" y="3055"/>
                  </a:lnTo>
                  <a:lnTo>
                    <a:pt x="3365" y="3150"/>
                  </a:lnTo>
                  <a:lnTo>
                    <a:pt x="3399" y="3247"/>
                  </a:lnTo>
                  <a:lnTo>
                    <a:pt x="3426" y="3347"/>
                  </a:lnTo>
                  <a:lnTo>
                    <a:pt x="3448" y="3449"/>
                  </a:lnTo>
                  <a:lnTo>
                    <a:pt x="3161" y="3449"/>
                  </a:lnTo>
                  <a:lnTo>
                    <a:pt x="3139" y="3360"/>
                  </a:lnTo>
                  <a:lnTo>
                    <a:pt x="3110" y="3273"/>
                  </a:lnTo>
                  <a:lnTo>
                    <a:pt x="3078" y="3189"/>
                  </a:lnTo>
                  <a:lnTo>
                    <a:pt x="3040" y="3107"/>
                  </a:lnTo>
                  <a:lnTo>
                    <a:pt x="2998" y="3028"/>
                  </a:lnTo>
                  <a:lnTo>
                    <a:pt x="2951" y="2953"/>
                  </a:lnTo>
                  <a:lnTo>
                    <a:pt x="2899" y="2880"/>
                  </a:lnTo>
                  <a:lnTo>
                    <a:pt x="2843" y="2811"/>
                  </a:lnTo>
                  <a:lnTo>
                    <a:pt x="2783" y="2745"/>
                  </a:lnTo>
                  <a:lnTo>
                    <a:pt x="2720" y="2684"/>
                  </a:lnTo>
                  <a:lnTo>
                    <a:pt x="2652" y="2626"/>
                  </a:lnTo>
                  <a:lnTo>
                    <a:pt x="2582" y="2572"/>
                  </a:lnTo>
                  <a:lnTo>
                    <a:pt x="2508" y="2523"/>
                  </a:lnTo>
                  <a:lnTo>
                    <a:pt x="2431" y="2478"/>
                  </a:lnTo>
                  <a:lnTo>
                    <a:pt x="2350" y="2437"/>
                  </a:lnTo>
                  <a:lnTo>
                    <a:pt x="2267" y="2401"/>
                  </a:lnTo>
                  <a:lnTo>
                    <a:pt x="2183" y="2371"/>
                  </a:lnTo>
                  <a:lnTo>
                    <a:pt x="2094" y="2346"/>
                  </a:lnTo>
                  <a:lnTo>
                    <a:pt x="2004" y="2326"/>
                  </a:lnTo>
                  <a:lnTo>
                    <a:pt x="1913" y="2311"/>
                  </a:lnTo>
                  <a:lnTo>
                    <a:pt x="1819" y="2302"/>
                  </a:lnTo>
                  <a:lnTo>
                    <a:pt x="1724" y="2300"/>
                  </a:lnTo>
                  <a:lnTo>
                    <a:pt x="1629" y="2302"/>
                  </a:lnTo>
                  <a:lnTo>
                    <a:pt x="1535" y="2311"/>
                  </a:lnTo>
                  <a:lnTo>
                    <a:pt x="1443" y="2326"/>
                  </a:lnTo>
                  <a:lnTo>
                    <a:pt x="1353" y="2346"/>
                  </a:lnTo>
                  <a:lnTo>
                    <a:pt x="1265" y="2371"/>
                  </a:lnTo>
                  <a:lnTo>
                    <a:pt x="1180" y="2401"/>
                  </a:lnTo>
                  <a:lnTo>
                    <a:pt x="1098" y="2437"/>
                  </a:lnTo>
                  <a:lnTo>
                    <a:pt x="1018" y="2478"/>
                  </a:lnTo>
                  <a:lnTo>
                    <a:pt x="940" y="2523"/>
                  </a:lnTo>
                  <a:lnTo>
                    <a:pt x="866" y="2572"/>
                  </a:lnTo>
                  <a:lnTo>
                    <a:pt x="796" y="2626"/>
                  </a:lnTo>
                  <a:lnTo>
                    <a:pt x="729" y="2684"/>
                  </a:lnTo>
                  <a:lnTo>
                    <a:pt x="665" y="2745"/>
                  </a:lnTo>
                  <a:lnTo>
                    <a:pt x="605" y="2811"/>
                  </a:lnTo>
                  <a:lnTo>
                    <a:pt x="549" y="2880"/>
                  </a:lnTo>
                  <a:lnTo>
                    <a:pt x="498" y="2953"/>
                  </a:lnTo>
                  <a:lnTo>
                    <a:pt x="451" y="3028"/>
                  </a:lnTo>
                  <a:lnTo>
                    <a:pt x="408" y="3107"/>
                  </a:lnTo>
                  <a:lnTo>
                    <a:pt x="370" y="3189"/>
                  </a:lnTo>
                  <a:lnTo>
                    <a:pt x="338" y="3273"/>
                  </a:lnTo>
                  <a:lnTo>
                    <a:pt x="309" y="3360"/>
                  </a:lnTo>
                  <a:lnTo>
                    <a:pt x="287" y="3449"/>
                  </a:lnTo>
                  <a:lnTo>
                    <a:pt x="0" y="3449"/>
                  </a:lnTo>
                  <a:lnTo>
                    <a:pt x="0" y="3449"/>
                  </a:lnTo>
                  <a:lnTo>
                    <a:pt x="22" y="3349"/>
                  </a:lnTo>
                  <a:lnTo>
                    <a:pt x="49" y="3252"/>
                  </a:lnTo>
                  <a:lnTo>
                    <a:pt x="83" y="3156"/>
                  </a:lnTo>
                  <a:lnTo>
                    <a:pt x="122" y="3063"/>
                  </a:lnTo>
                  <a:lnTo>
                    <a:pt x="166" y="2973"/>
                  </a:lnTo>
                  <a:lnTo>
                    <a:pt x="214" y="2886"/>
                  </a:lnTo>
                  <a:lnTo>
                    <a:pt x="267" y="2801"/>
                  </a:lnTo>
                  <a:lnTo>
                    <a:pt x="325" y="2720"/>
                  </a:lnTo>
                  <a:lnTo>
                    <a:pt x="388" y="2642"/>
                  </a:lnTo>
                  <a:lnTo>
                    <a:pt x="455" y="2568"/>
                  </a:lnTo>
                  <a:lnTo>
                    <a:pt x="525" y="2498"/>
                  </a:lnTo>
                  <a:lnTo>
                    <a:pt x="601" y="2431"/>
                  </a:lnTo>
                  <a:lnTo>
                    <a:pt x="678" y="2369"/>
                  </a:lnTo>
                  <a:lnTo>
                    <a:pt x="761" y="2311"/>
                  </a:lnTo>
                  <a:lnTo>
                    <a:pt x="846" y="2258"/>
                  </a:lnTo>
                  <a:lnTo>
                    <a:pt x="935" y="2209"/>
                  </a:lnTo>
                  <a:lnTo>
                    <a:pt x="1026" y="2165"/>
                  </a:lnTo>
                  <a:lnTo>
                    <a:pt x="1121" y="2127"/>
                  </a:lnTo>
                  <a:lnTo>
                    <a:pt x="1051" y="2081"/>
                  </a:lnTo>
                  <a:lnTo>
                    <a:pt x="986" y="2031"/>
                  </a:lnTo>
                  <a:lnTo>
                    <a:pt x="925" y="1977"/>
                  </a:lnTo>
                  <a:lnTo>
                    <a:pt x="868" y="1918"/>
                  </a:lnTo>
                  <a:lnTo>
                    <a:pt x="816" y="1855"/>
                  </a:lnTo>
                  <a:lnTo>
                    <a:pt x="767" y="1789"/>
                  </a:lnTo>
                  <a:lnTo>
                    <a:pt x="723" y="1719"/>
                  </a:lnTo>
                  <a:lnTo>
                    <a:pt x="686" y="1645"/>
                  </a:lnTo>
                  <a:lnTo>
                    <a:pt x="652" y="1570"/>
                  </a:lnTo>
                  <a:lnTo>
                    <a:pt x="625" y="1490"/>
                  </a:lnTo>
                  <a:lnTo>
                    <a:pt x="604" y="1408"/>
                  </a:lnTo>
                  <a:lnTo>
                    <a:pt x="588" y="1324"/>
                  </a:lnTo>
                  <a:lnTo>
                    <a:pt x="578" y="1237"/>
                  </a:lnTo>
                  <a:lnTo>
                    <a:pt x="574" y="1149"/>
                  </a:lnTo>
                  <a:lnTo>
                    <a:pt x="578" y="1064"/>
                  </a:lnTo>
                  <a:lnTo>
                    <a:pt x="587" y="980"/>
                  </a:lnTo>
                  <a:lnTo>
                    <a:pt x="603" y="899"/>
                  </a:lnTo>
                  <a:lnTo>
                    <a:pt x="624" y="818"/>
                  </a:lnTo>
                  <a:lnTo>
                    <a:pt x="650" y="741"/>
                  </a:lnTo>
                  <a:lnTo>
                    <a:pt x="682" y="666"/>
                  </a:lnTo>
                  <a:lnTo>
                    <a:pt x="719" y="594"/>
                  </a:lnTo>
                  <a:lnTo>
                    <a:pt x="760" y="524"/>
                  </a:lnTo>
                  <a:lnTo>
                    <a:pt x="807" y="458"/>
                  </a:lnTo>
                  <a:lnTo>
                    <a:pt x="857" y="396"/>
                  </a:lnTo>
                  <a:lnTo>
                    <a:pt x="912" y="338"/>
                  </a:lnTo>
                  <a:lnTo>
                    <a:pt x="971" y="283"/>
                  </a:lnTo>
                  <a:lnTo>
                    <a:pt x="1034" y="232"/>
                  </a:lnTo>
                  <a:lnTo>
                    <a:pt x="1100" y="186"/>
                  </a:lnTo>
                  <a:lnTo>
                    <a:pt x="1169" y="144"/>
                  </a:lnTo>
                  <a:lnTo>
                    <a:pt x="1240" y="107"/>
                  </a:lnTo>
                  <a:lnTo>
                    <a:pt x="1316" y="76"/>
                  </a:lnTo>
                  <a:lnTo>
                    <a:pt x="1393" y="48"/>
                  </a:lnTo>
                  <a:lnTo>
                    <a:pt x="1473" y="27"/>
                  </a:lnTo>
                  <a:lnTo>
                    <a:pt x="1555" y="13"/>
                  </a:lnTo>
                  <a:lnTo>
                    <a:pt x="1638" y="3"/>
                  </a:lnTo>
                  <a:lnTo>
                    <a:pt x="17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52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8083"/>
          </a:xfrm>
        </p:spPr>
        <p:txBody>
          <a:bodyPr/>
          <a:lstStyle/>
          <a:p>
            <a:r>
              <a:rPr lang="ka-GE" dirty="0"/>
              <a:t>მედიკამენტების მიღების სქემა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468238" y="817691"/>
            <a:ext cx="2235859" cy="470188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dirty="0">
                <a:latin typeface="BPG Nino Mtavruli" panose="02000806000000020004" pitchFamily="2" charset="0"/>
              </a:rPr>
              <a:t>დაზღვეული</a:t>
            </a:r>
            <a:endParaRPr lang="en-US" sz="1400" dirty="0">
              <a:latin typeface="BPG Nino Mtavruli" panose="02000806000000020004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7919" y="1052785"/>
            <a:ext cx="8444556" cy="3562960"/>
            <a:chOff x="344162" y="993410"/>
            <a:chExt cx="8444556" cy="3562960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7858792" y="2924432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848764" y="1738111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298805" y="2909006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312546" y="1617706"/>
              <a:ext cx="1" cy="617241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30" idx="2"/>
              <a:endCxn id="8" idx="2"/>
            </p:cNvCxnSpPr>
            <p:nvPr/>
          </p:nvCxnSpPr>
          <p:spPr>
            <a:xfrm flipV="1">
              <a:off x="4586459" y="1228504"/>
              <a:ext cx="35952" cy="3327866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4" idx="3"/>
            </p:cNvCxnSpPr>
            <p:nvPr/>
          </p:nvCxnSpPr>
          <p:spPr>
            <a:xfrm flipH="1">
              <a:off x="2407405" y="993410"/>
              <a:ext cx="1291888" cy="661616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344162" y="1440152"/>
              <a:ext cx="2063243" cy="429747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1200" dirty="0" smtClean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1200" dirty="0" smtClean="0">
                  <a:latin typeface="BPG Nino Mtavruli" panose="02000806000000020004" pitchFamily="2" charset="0"/>
                </a:rPr>
                <a:t>ელექტრონული </a:t>
              </a:r>
              <a:r>
                <a:rPr lang="ka-GE" sz="1200" dirty="0">
                  <a:latin typeface="BPG Nino Mtavruli" panose="02000806000000020004" pitchFamily="2" charset="0"/>
                </a:rPr>
                <a:t>მიმართვები</a:t>
              </a:r>
            </a:p>
            <a:p>
              <a:endParaRPr lang="en-US" sz="1200" dirty="0">
                <a:latin typeface="BPG Nino Mtavruli" panose="02000806000000020004" pitchFamily="2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510795" y="1324376"/>
              <a:ext cx="2235859" cy="449549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200" dirty="0">
                  <a:latin typeface="BPG Nino Mtavruli" panose="02000806000000020004" pitchFamily="2" charset="0"/>
                </a:rPr>
                <a:t>ოჯახის ექიმი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44162" y="2227604"/>
              <a:ext cx="2063244" cy="875490"/>
            </a:xfrm>
            <a:prstGeom prst="roundRect">
              <a:avLst>
                <a:gd name="adj" fmla="val 12004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1000" dirty="0">
                <a:latin typeface="BPG Nino Mtavruli" panose="02000806000000020004" pitchFamily="2" charset="0"/>
              </a:endParaRPr>
            </a:p>
            <a:p>
              <a:pPr algn="ctr"/>
              <a:endParaRPr lang="en-US" sz="1000" dirty="0" smtClean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1000" dirty="0">
                  <a:latin typeface="BPG Nino Mtavruli" panose="02000806000000020004" pitchFamily="2" charset="0"/>
                </a:rPr>
                <a:t>აგზავნის </a:t>
              </a:r>
              <a:r>
                <a:rPr lang="en-US" sz="1000" dirty="0">
                  <a:latin typeface="BPG Nino Mtavruli" panose="02000806000000020004" pitchFamily="2" charset="0"/>
                </a:rPr>
                <a:t> </a:t>
              </a:r>
              <a:r>
                <a:rPr lang="ka-GE" sz="1000" dirty="0">
                  <a:latin typeface="BPG Nino Mtavruli" panose="02000806000000020004" pitchFamily="2" charset="0"/>
                </a:rPr>
                <a:t>ექიმის დანიშნულებას  მეილზე: </a:t>
              </a:r>
              <a:r>
                <a:rPr lang="en-US" sz="1000" dirty="0">
                  <a:latin typeface="BPG Nino Mtavruli" panose="02000806000000020004" pitchFamily="2" charset="0"/>
                </a:rPr>
                <a:t>service</a:t>
              </a:r>
              <a:r>
                <a:rPr lang="en-US" sz="1000" dirty="0" smtClean="0">
                  <a:latin typeface="BPG Nino Mtavruli" panose="02000806000000020004" pitchFamily="2" charset="0"/>
                </a:rPr>
                <a:t>+@euroins.ge</a:t>
              </a:r>
              <a:r>
                <a:rPr lang="ka-GE" sz="1000" dirty="0" smtClean="0">
                  <a:latin typeface="BPG Nino Mtavruli" panose="02000806000000020004" pitchFamily="2" charset="0"/>
                </a:rPr>
                <a:t> ან „პირადი კაბინეტი“-თ და</a:t>
              </a:r>
              <a:endParaRPr lang="en-US" sz="1000" dirty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1000" dirty="0">
                  <a:latin typeface="BPG Nino Mtavruli" panose="02000806000000020004" pitchFamily="2" charset="0"/>
                </a:rPr>
                <a:t>იღებს ელ. რეცეპტის კოდს</a:t>
              </a:r>
              <a:endParaRPr lang="en-US" sz="1000" dirty="0">
                <a:latin typeface="BPG Nino Mtavruli" panose="02000806000000020004" pitchFamily="2" charset="0"/>
              </a:endParaRPr>
            </a:p>
            <a:p>
              <a:pPr algn="ctr"/>
              <a:endParaRPr lang="en-US" sz="1000" dirty="0">
                <a:latin typeface="BPG Nino Mtavruli" panose="02000806000000020004" pitchFamily="2" charset="0"/>
              </a:endParaRPr>
            </a:p>
            <a:p>
              <a:pPr algn="ctr"/>
              <a:endParaRPr lang="en-US" sz="1000" dirty="0">
                <a:latin typeface="BPG Nino Mtavruli" panose="02000806000000020004" pitchFamily="2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44163" y="3460798"/>
              <a:ext cx="2063242" cy="919397"/>
            </a:xfrm>
            <a:prstGeom prst="roundRect">
              <a:avLst>
                <a:gd name="adj" fmla="val 9627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1000" dirty="0" smtClean="0">
                <a:latin typeface="BPG Nino Mtavruli" panose="02000806000000020004" pitchFamily="2" charset="0"/>
              </a:endParaRPr>
            </a:p>
            <a:p>
              <a:pPr algn="ctr"/>
              <a:endParaRPr lang="ka-GE" sz="1000" dirty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1000" dirty="0">
                  <a:latin typeface="BPG Nino Mtavruli" panose="02000806000000020004" pitchFamily="2" charset="0"/>
                </a:rPr>
                <a:t>მიმართავს </a:t>
              </a:r>
              <a:r>
                <a:rPr lang="ka-GE" sz="1000" dirty="0" smtClean="0">
                  <a:latin typeface="BPG Nino Mtavruli" panose="02000806000000020004" pitchFamily="2" charset="0"/>
                </a:rPr>
                <a:t>პროვაიდერი სააფთიაქო ქსელის ნებისმიერ </a:t>
              </a:r>
              <a:r>
                <a:rPr lang="ka-GE" sz="1000" dirty="0">
                  <a:latin typeface="BPG Nino Mtavruli" panose="02000806000000020004" pitchFamily="2" charset="0"/>
                </a:rPr>
                <a:t>ფილიალს და იხდის მხოლოდ დაფარვის %-ით გათვალისწინებულ თანხას</a:t>
              </a:r>
            </a:p>
            <a:p>
              <a:pPr algn="ctr"/>
              <a:endParaRPr lang="en-US" sz="1000" dirty="0">
                <a:latin typeface="BPG Nino Mtavruli" panose="02000806000000020004" pitchFamily="2" charset="0"/>
              </a:endParaRPr>
            </a:p>
            <a:p>
              <a:pPr algn="ctr"/>
              <a:endParaRPr lang="ka-GE" sz="1000" dirty="0" smtClean="0">
                <a:latin typeface="BPG Nino Mtavruli" panose="02000806000000020004" pitchFamily="2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307236" y="1834564"/>
              <a:ext cx="2563474" cy="777117"/>
            </a:xfrm>
            <a:prstGeom prst="roundRect">
              <a:avLst>
                <a:gd name="adj" fmla="val 13417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a-GE" sz="1000" dirty="0">
                <a:latin typeface="BPG Nino Mtavruli" panose="02000806000000020004" pitchFamily="2" charset="0"/>
              </a:endParaRPr>
            </a:p>
            <a:p>
              <a:pPr algn="ctr"/>
              <a:endParaRPr lang="ka-GE" sz="1000" dirty="0" smtClean="0">
                <a:latin typeface="BPG Nino Mtavruli" panose="02000806000000020004" pitchFamily="2" charset="0"/>
              </a:endParaRPr>
            </a:p>
            <a:p>
              <a:pPr algn="ctr"/>
              <a:r>
                <a:rPr lang="ka-GE" sz="1000" dirty="0" smtClean="0">
                  <a:latin typeface="BPG Nino Mtavruli" panose="02000806000000020004" pitchFamily="2" charset="0"/>
                </a:rPr>
                <a:t>უკავშირდება ევროინს ასისტანსს </a:t>
              </a:r>
              <a:r>
                <a:rPr lang="ka-GE" sz="1000" dirty="0">
                  <a:latin typeface="BPG Nino Mtavruli" panose="02000806000000020004" pitchFamily="2" charset="0"/>
                </a:rPr>
                <a:t>ნომერზე </a:t>
              </a:r>
              <a:r>
                <a:rPr lang="en-US" sz="1000" dirty="0">
                  <a:latin typeface="BPG Nino Mtavruli" panose="02000806000000020004" pitchFamily="2" charset="0"/>
                </a:rPr>
                <a:t>+ 995 (32) 220 33 33 </a:t>
              </a:r>
              <a:r>
                <a:rPr lang="ka-GE" sz="1000" dirty="0" smtClean="0">
                  <a:latin typeface="BPG Nino Mtavruli" panose="02000806000000020004" pitchFamily="2" charset="0"/>
                </a:rPr>
                <a:t>და </a:t>
              </a:r>
              <a:r>
                <a:rPr lang="ka-GE" sz="1000" dirty="0">
                  <a:latin typeface="BPG Nino Mtavruli" panose="02000806000000020004" pitchFamily="2" charset="0"/>
                </a:rPr>
                <a:t>ეწერება ოჯახის </a:t>
              </a:r>
              <a:r>
                <a:rPr lang="ka-GE" sz="1000" dirty="0" smtClean="0">
                  <a:latin typeface="BPG Nino Mtavruli" panose="02000806000000020004" pitchFamily="2" charset="0"/>
                </a:rPr>
                <a:t>ექიმთან</a:t>
              </a:r>
              <a:endParaRPr lang="ka-GE" sz="1000" dirty="0">
                <a:latin typeface="BPG Nino Mtavruli" panose="02000806000000020004" pitchFamily="2" charset="0"/>
              </a:endParaRPr>
            </a:p>
            <a:p>
              <a:pPr algn="ctr"/>
              <a:endParaRPr lang="en-US" sz="1000" dirty="0">
                <a:latin typeface="BPG Nino Mtavruli" panose="02000806000000020004" pitchFamily="2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329307" y="2673951"/>
              <a:ext cx="2541402" cy="848257"/>
            </a:xfrm>
            <a:prstGeom prst="roundRect">
              <a:avLst>
                <a:gd name="adj" fmla="val 5957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000" dirty="0">
                  <a:latin typeface="BPG Nino Mtavruli" panose="02000806000000020004" pitchFamily="2" charset="0"/>
                </a:rPr>
                <a:t>გადის კონსულტაციას ოჯახის ექიმთან  და იღებს საგარანტიო წერილს/რეცეპტს პროვაიდერ სააფთიაქო ქსელში წარსადგენად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322352" y="3591919"/>
              <a:ext cx="2528214" cy="964451"/>
            </a:xfrm>
            <a:prstGeom prst="roundRect">
              <a:avLst>
                <a:gd name="adj" fmla="val 7610"/>
              </a:avLst>
            </a:prstGeom>
            <a:solidFill>
              <a:srgbClr val="2A39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a-GE" sz="1000" dirty="0" smtClean="0">
                  <a:latin typeface="BPG Nino Mtavruli" panose="02000806000000020004" pitchFamily="2" charset="0"/>
                </a:rPr>
                <a:t>საგარანტიო </a:t>
              </a:r>
              <a:r>
                <a:rPr lang="ka-GE" sz="1000" dirty="0">
                  <a:latin typeface="BPG Nino Mtavruli" panose="02000806000000020004" pitchFamily="2" charset="0"/>
                </a:rPr>
                <a:t>წერილის/რეცეპტის საფუძველზე მიმართავს პროვაიდერ სააფთიაქო ქსელს და იხდის მხოლოდ მხოლოდ დაფარვის %-ით გათვალისწინებულ </a:t>
              </a:r>
              <a:r>
                <a:rPr lang="ka-GE" sz="1000" dirty="0" smtClean="0">
                  <a:latin typeface="BPG Nino Mtavruli" panose="02000806000000020004" pitchFamily="2" charset="0"/>
                </a:rPr>
                <a:t>თანხას</a:t>
              </a:r>
              <a:endParaRPr lang="en-US" sz="1000" dirty="0">
                <a:latin typeface="BPG Nino Mtavruli" panose="02000806000000020004" pitchFamily="2" charset="0"/>
              </a:endParaRPr>
            </a:p>
            <a:p>
              <a:pPr algn="ctr"/>
              <a:endParaRPr lang="en-US" sz="1000" dirty="0">
                <a:latin typeface="BPG Nino Mtavruli" panose="02000806000000020004" pitchFamily="2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6725474" y="1440152"/>
              <a:ext cx="2063244" cy="2832439"/>
              <a:chOff x="4556350" y="1409929"/>
              <a:chExt cx="2063244" cy="2832439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4556350" y="1409929"/>
                <a:ext cx="2063243" cy="429747"/>
              </a:xfrm>
              <a:prstGeom prst="roundRect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a-GE" sz="1200" dirty="0" smtClean="0">
                  <a:latin typeface="BPG Nino Mtavruli" panose="02000806000000020004" pitchFamily="2" charset="0"/>
                </a:endParaRPr>
              </a:p>
              <a:p>
                <a:pPr algn="ctr"/>
                <a:r>
                  <a:rPr lang="ka-GE" sz="1200" dirty="0">
                    <a:latin typeface="BPG Nino Mtavruli" panose="02000806000000020004" pitchFamily="2" charset="0"/>
                  </a:rPr>
                  <a:t>თავისუფალი არჩევანი</a:t>
                </a:r>
              </a:p>
              <a:p>
                <a:endParaRPr lang="en-US" sz="1200" dirty="0">
                  <a:latin typeface="BPG Nino Mtavruli" panose="02000806000000020004" pitchFamily="2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4556350" y="2197381"/>
                <a:ext cx="2063244" cy="875490"/>
              </a:xfrm>
              <a:prstGeom prst="roundRect">
                <a:avLst>
                  <a:gd name="adj" fmla="val 11072"/>
                </a:avLst>
              </a:prstGeom>
              <a:solidFill>
                <a:srgbClr val="2A3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a-GE" sz="1000" dirty="0">
                  <a:latin typeface="BPG Nino Mtavruli" panose="02000806000000020004" pitchFamily="2" charset="0"/>
                </a:endParaRPr>
              </a:p>
              <a:p>
                <a:pPr algn="ctr"/>
                <a:r>
                  <a:rPr lang="ka-GE" sz="1000" dirty="0">
                    <a:latin typeface="BPG Nino Mtavruli" panose="02000806000000020004" pitchFamily="2" charset="0"/>
                  </a:rPr>
                  <a:t>მიმართავს ნებისმიერ ლიცენზირებულ სააფთიაქო ქსელს  მედიკამენტის შესაძენად</a:t>
                </a:r>
              </a:p>
              <a:p>
                <a:pPr algn="ctr"/>
                <a:endParaRPr lang="en-US" sz="1000" dirty="0">
                  <a:latin typeface="BPG Nino Mtavruli" panose="02000806000000020004" pitchFamily="2" charset="0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611709" y="3430575"/>
                <a:ext cx="2007883" cy="811793"/>
              </a:xfrm>
              <a:prstGeom prst="roundRect">
                <a:avLst>
                  <a:gd name="adj" fmla="val 12644"/>
                </a:avLst>
              </a:prstGeom>
              <a:solidFill>
                <a:srgbClr val="2A3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 smtClean="0">
                  <a:latin typeface="BPG Nino Mtavruli" panose="02000806000000020004" pitchFamily="2" charset="0"/>
                </a:endParaRPr>
              </a:p>
              <a:p>
                <a:pPr algn="ctr"/>
                <a:endParaRPr lang="en-US" sz="1000" dirty="0">
                  <a:latin typeface="BPG Nino Mtavruli" panose="02000806000000020004" pitchFamily="2" charset="0"/>
                </a:endParaRPr>
              </a:p>
              <a:p>
                <a:pPr algn="ctr"/>
                <a:r>
                  <a:rPr lang="ka-GE" sz="1000" dirty="0">
                    <a:latin typeface="BPG Nino Mtavruli" panose="02000806000000020004" pitchFamily="2" charset="0"/>
                  </a:rPr>
                  <a:t>იხდის მომსახურების სრულ ღირებულებას და წარადგენს დოკუმენტაციას ანაზღაურების სამსახურში</a:t>
                </a:r>
              </a:p>
              <a:p>
                <a:pPr algn="ctr"/>
                <a:endParaRPr lang="en-US" sz="1000" dirty="0">
                  <a:latin typeface="BPG Nino Mtavruli" panose="02000806000000020004" pitchFamily="2" charset="0"/>
                </a:endParaRPr>
              </a:p>
              <a:p>
                <a:pPr algn="ctr"/>
                <a:endParaRPr lang="en-US" sz="1000" dirty="0">
                  <a:latin typeface="BPG Nino Mtavruli" panose="02000806000000020004" pitchFamily="2" charset="0"/>
                </a:endParaRPr>
              </a:p>
            </p:txBody>
          </p:sp>
        </p:grpSp>
        <p:cxnSp>
          <p:nvCxnSpPr>
            <p:cNvPr id="32" name="Straight Connector 31"/>
            <p:cNvCxnSpPr>
              <a:stCxn id="33" idx="1"/>
              <a:endCxn id="8" idx="3"/>
            </p:cNvCxnSpPr>
            <p:nvPr/>
          </p:nvCxnSpPr>
          <p:spPr>
            <a:xfrm flipH="1" flipV="1">
              <a:off x="5740340" y="993410"/>
              <a:ext cx="985134" cy="661616"/>
            </a:xfrm>
            <a:prstGeom prst="line">
              <a:avLst/>
            </a:prstGeom>
            <a:ln>
              <a:solidFill>
                <a:srgbClr val="E4A327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166110" y="750238"/>
            <a:ext cx="606614" cy="601174"/>
            <a:chOff x="1970937" y="1343210"/>
            <a:chExt cx="2080802" cy="2062142"/>
          </a:xfrm>
        </p:grpSpPr>
        <p:grpSp>
          <p:nvGrpSpPr>
            <p:cNvPr id="11" name="Group 10"/>
            <p:cNvGrpSpPr/>
            <p:nvPr/>
          </p:nvGrpSpPr>
          <p:grpSpPr>
            <a:xfrm>
              <a:off x="1970937" y="1343210"/>
              <a:ext cx="2080802" cy="2062142"/>
              <a:chOff x="976225" y="3166519"/>
              <a:chExt cx="1112192" cy="1102218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1025713" y="3215565"/>
                <a:ext cx="1013212" cy="1004125"/>
              </a:xfrm>
              <a:prstGeom prst="ellipse">
                <a:avLst/>
              </a:prstGeom>
              <a:solidFill>
                <a:srgbClr val="2A398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976225" y="3166519"/>
                <a:ext cx="1112192" cy="1102218"/>
              </a:xfrm>
              <a:prstGeom prst="ellipse">
                <a:avLst/>
              </a:prstGeom>
              <a:noFill/>
              <a:ln w="127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 17"/>
            <p:cNvSpPr>
              <a:spLocks noEditPoints="1"/>
            </p:cNvSpPr>
            <p:nvPr/>
          </p:nvSpPr>
          <p:spPr bwMode="auto">
            <a:xfrm>
              <a:off x="2578395" y="1924811"/>
              <a:ext cx="901110" cy="898941"/>
            </a:xfrm>
            <a:custGeom>
              <a:avLst/>
              <a:gdLst>
                <a:gd name="T0" fmla="*/ 1507 w 3448"/>
                <a:gd name="T1" fmla="*/ 315 h 3449"/>
                <a:gd name="T2" fmla="*/ 1251 w 3448"/>
                <a:gd name="T3" fmla="*/ 430 h 3449"/>
                <a:gd name="T4" fmla="*/ 1046 w 3448"/>
                <a:gd name="T5" fmla="*/ 619 h 3449"/>
                <a:gd name="T6" fmla="*/ 911 w 3448"/>
                <a:gd name="T7" fmla="*/ 864 h 3449"/>
                <a:gd name="T8" fmla="*/ 862 w 3448"/>
                <a:gd name="T9" fmla="*/ 1149 h 3449"/>
                <a:gd name="T10" fmla="*/ 911 w 3448"/>
                <a:gd name="T11" fmla="*/ 1434 h 3449"/>
                <a:gd name="T12" fmla="*/ 1046 w 3448"/>
                <a:gd name="T13" fmla="*/ 1680 h 3449"/>
                <a:gd name="T14" fmla="*/ 1251 w 3448"/>
                <a:gd name="T15" fmla="*/ 1869 h 3449"/>
                <a:gd name="T16" fmla="*/ 1507 w 3448"/>
                <a:gd name="T17" fmla="*/ 1984 h 3449"/>
                <a:gd name="T18" fmla="*/ 1798 w 3448"/>
                <a:gd name="T19" fmla="*/ 2008 h 3449"/>
                <a:gd name="T20" fmla="*/ 2075 w 3448"/>
                <a:gd name="T21" fmla="*/ 1937 h 3449"/>
                <a:gd name="T22" fmla="*/ 2307 w 3448"/>
                <a:gd name="T23" fmla="*/ 1783 h 3449"/>
                <a:gd name="T24" fmla="*/ 2479 w 3448"/>
                <a:gd name="T25" fmla="*/ 1563 h 3449"/>
                <a:gd name="T26" fmla="*/ 2574 w 3448"/>
                <a:gd name="T27" fmla="*/ 1296 h 3449"/>
                <a:gd name="T28" fmla="*/ 2574 w 3448"/>
                <a:gd name="T29" fmla="*/ 1003 h 3449"/>
                <a:gd name="T30" fmla="*/ 2479 w 3448"/>
                <a:gd name="T31" fmla="*/ 735 h 3449"/>
                <a:gd name="T32" fmla="*/ 2307 w 3448"/>
                <a:gd name="T33" fmla="*/ 516 h 3449"/>
                <a:gd name="T34" fmla="*/ 2075 w 3448"/>
                <a:gd name="T35" fmla="*/ 363 h 3449"/>
                <a:gd name="T36" fmla="*/ 1798 w 3448"/>
                <a:gd name="T37" fmla="*/ 291 h 3449"/>
                <a:gd name="T38" fmla="*/ 1809 w 3448"/>
                <a:gd name="T39" fmla="*/ 3 h 3449"/>
                <a:gd name="T40" fmla="*/ 2132 w 3448"/>
                <a:gd name="T41" fmla="*/ 76 h 3449"/>
                <a:gd name="T42" fmla="*/ 2414 w 3448"/>
                <a:gd name="T43" fmla="*/ 232 h 3449"/>
                <a:gd name="T44" fmla="*/ 2642 w 3448"/>
                <a:gd name="T45" fmla="*/ 458 h 3449"/>
                <a:gd name="T46" fmla="*/ 2798 w 3448"/>
                <a:gd name="T47" fmla="*/ 741 h 3449"/>
                <a:gd name="T48" fmla="*/ 2870 w 3448"/>
                <a:gd name="T49" fmla="*/ 1064 h 3449"/>
                <a:gd name="T50" fmla="*/ 2845 w 3448"/>
                <a:gd name="T51" fmla="*/ 1408 h 3449"/>
                <a:gd name="T52" fmla="*/ 2725 w 3448"/>
                <a:gd name="T53" fmla="*/ 1719 h 3449"/>
                <a:gd name="T54" fmla="*/ 2523 w 3448"/>
                <a:gd name="T55" fmla="*/ 1977 h 3449"/>
                <a:gd name="T56" fmla="*/ 2422 w 3448"/>
                <a:gd name="T57" fmla="*/ 2163 h 3449"/>
                <a:gd name="T58" fmla="*/ 2770 w 3448"/>
                <a:gd name="T59" fmla="*/ 2360 h 3449"/>
                <a:gd name="T60" fmla="*/ 3060 w 3448"/>
                <a:gd name="T61" fmla="*/ 2631 h 3449"/>
                <a:gd name="T62" fmla="*/ 3283 w 3448"/>
                <a:gd name="T63" fmla="*/ 2964 h 3449"/>
                <a:gd name="T64" fmla="*/ 3426 w 3448"/>
                <a:gd name="T65" fmla="*/ 3347 h 3449"/>
                <a:gd name="T66" fmla="*/ 3110 w 3448"/>
                <a:gd name="T67" fmla="*/ 3273 h 3449"/>
                <a:gd name="T68" fmla="*/ 2951 w 3448"/>
                <a:gd name="T69" fmla="*/ 2953 h 3449"/>
                <a:gd name="T70" fmla="*/ 2720 w 3448"/>
                <a:gd name="T71" fmla="*/ 2684 h 3449"/>
                <a:gd name="T72" fmla="*/ 2431 w 3448"/>
                <a:gd name="T73" fmla="*/ 2478 h 3449"/>
                <a:gd name="T74" fmla="*/ 2094 w 3448"/>
                <a:gd name="T75" fmla="*/ 2346 h 3449"/>
                <a:gd name="T76" fmla="*/ 1724 w 3448"/>
                <a:gd name="T77" fmla="*/ 2300 h 3449"/>
                <a:gd name="T78" fmla="*/ 1353 w 3448"/>
                <a:gd name="T79" fmla="*/ 2346 h 3449"/>
                <a:gd name="T80" fmla="*/ 1018 w 3448"/>
                <a:gd name="T81" fmla="*/ 2478 h 3449"/>
                <a:gd name="T82" fmla="*/ 729 w 3448"/>
                <a:gd name="T83" fmla="*/ 2684 h 3449"/>
                <a:gd name="T84" fmla="*/ 498 w 3448"/>
                <a:gd name="T85" fmla="*/ 2953 h 3449"/>
                <a:gd name="T86" fmla="*/ 338 w 3448"/>
                <a:gd name="T87" fmla="*/ 3273 h 3449"/>
                <a:gd name="T88" fmla="*/ 0 w 3448"/>
                <a:gd name="T89" fmla="*/ 3449 h 3449"/>
                <a:gd name="T90" fmla="*/ 122 w 3448"/>
                <a:gd name="T91" fmla="*/ 3063 h 3449"/>
                <a:gd name="T92" fmla="*/ 325 w 3448"/>
                <a:gd name="T93" fmla="*/ 2720 h 3449"/>
                <a:gd name="T94" fmla="*/ 601 w 3448"/>
                <a:gd name="T95" fmla="*/ 2431 h 3449"/>
                <a:gd name="T96" fmla="*/ 935 w 3448"/>
                <a:gd name="T97" fmla="*/ 2209 h 3449"/>
                <a:gd name="T98" fmla="*/ 986 w 3448"/>
                <a:gd name="T99" fmla="*/ 2031 h 3449"/>
                <a:gd name="T100" fmla="*/ 767 w 3448"/>
                <a:gd name="T101" fmla="*/ 1789 h 3449"/>
                <a:gd name="T102" fmla="*/ 625 w 3448"/>
                <a:gd name="T103" fmla="*/ 1490 h 3449"/>
                <a:gd name="T104" fmla="*/ 574 w 3448"/>
                <a:gd name="T105" fmla="*/ 1149 h 3449"/>
                <a:gd name="T106" fmla="*/ 624 w 3448"/>
                <a:gd name="T107" fmla="*/ 818 h 3449"/>
                <a:gd name="T108" fmla="*/ 760 w 3448"/>
                <a:gd name="T109" fmla="*/ 524 h 3449"/>
                <a:gd name="T110" fmla="*/ 971 w 3448"/>
                <a:gd name="T111" fmla="*/ 283 h 3449"/>
                <a:gd name="T112" fmla="*/ 1240 w 3448"/>
                <a:gd name="T113" fmla="*/ 107 h 3449"/>
                <a:gd name="T114" fmla="*/ 1555 w 3448"/>
                <a:gd name="T115" fmla="*/ 13 h 3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8" h="3449">
                  <a:moveTo>
                    <a:pt x="1724" y="287"/>
                  </a:moveTo>
                  <a:lnTo>
                    <a:pt x="1650" y="291"/>
                  </a:lnTo>
                  <a:lnTo>
                    <a:pt x="1578" y="300"/>
                  </a:lnTo>
                  <a:lnTo>
                    <a:pt x="1507" y="315"/>
                  </a:lnTo>
                  <a:lnTo>
                    <a:pt x="1439" y="336"/>
                  </a:lnTo>
                  <a:lnTo>
                    <a:pt x="1373" y="363"/>
                  </a:lnTo>
                  <a:lnTo>
                    <a:pt x="1310" y="394"/>
                  </a:lnTo>
                  <a:lnTo>
                    <a:pt x="1251" y="430"/>
                  </a:lnTo>
                  <a:lnTo>
                    <a:pt x="1194" y="471"/>
                  </a:lnTo>
                  <a:lnTo>
                    <a:pt x="1141" y="516"/>
                  </a:lnTo>
                  <a:lnTo>
                    <a:pt x="1091" y="565"/>
                  </a:lnTo>
                  <a:lnTo>
                    <a:pt x="1046" y="619"/>
                  </a:lnTo>
                  <a:lnTo>
                    <a:pt x="1005" y="675"/>
                  </a:lnTo>
                  <a:lnTo>
                    <a:pt x="969" y="735"/>
                  </a:lnTo>
                  <a:lnTo>
                    <a:pt x="937" y="798"/>
                  </a:lnTo>
                  <a:lnTo>
                    <a:pt x="911" y="864"/>
                  </a:lnTo>
                  <a:lnTo>
                    <a:pt x="890" y="932"/>
                  </a:lnTo>
                  <a:lnTo>
                    <a:pt x="874" y="1003"/>
                  </a:lnTo>
                  <a:lnTo>
                    <a:pt x="865" y="1075"/>
                  </a:lnTo>
                  <a:lnTo>
                    <a:pt x="862" y="1149"/>
                  </a:lnTo>
                  <a:lnTo>
                    <a:pt x="865" y="1224"/>
                  </a:lnTo>
                  <a:lnTo>
                    <a:pt x="874" y="1296"/>
                  </a:lnTo>
                  <a:lnTo>
                    <a:pt x="890" y="1366"/>
                  </a:lnTo>
                  <a:lnTo>
                    <a:pt x="911" y="1434"/>
                  </a:lnTo>
                  <a:lnTo>
                    <a:pt x="937" y="1501"/>
                  </a:lnTo>
                  <a:lnTo>
                    <a:pt x="969" y="1563"/>
                  </a:lnTo>
                  <a:lnTo>
                    <a:pt x="1005" y="1623"/>
                  </a:lnTo>
                  <a:lnTo>
                    <a:pt x="1046" y="1680"/>
                  </a:lnTo>
                  <a:lnTo>
                    <a:pt x="1091" y="1733"/>
                  </a:lnTo>
                  <a:lnTo>
                    <a:pt x="1141" y="1783"/>
                  </a:lnTo>
                  <a:lnTo>
                    <a:pt x="1194" y="1828"/>
                  </a:lnTo>
                  <a:lnTo>
                    <a:pt x="1251" y="1869"/>
                  </a:lnTo>
                  <a:lnTo>
                    <a:pt x="1310" y="1905"/>
                  </a:lnTo>
                  <a:lnTo>
                    <a:pt x="1373" y="1937"/>
                  </a:lnTo>
                  <a:lnTo>
                    <a:pt x="1439" y="1963"/>
                  </a:lnTo>
                  <a:lnTo>
                    <a:pt x="1507" y="1984"/>
                  </a:lnTo>
                  <a:lnTo>
                    <a:pt x="1578" y="2000"/>
                  </a:lnTo>
                  <a:lnTo>
                    <a:pt x="1650" y="2008"/>
                  </a:lnTo>
                  <a:lnTo>
                    <a:pt x="1724" y="2011"/>
                  </a:lnTo>
                  <a:lnTo>
                    <a:pt x="1798" y="2008"/>
                  </a:lnTo>
                  <a:lnTo>
                    <a:pt x="1870" y="2000"/>
                  </a:lnTo>
                  <a:lnTo>
                    <a:pt x="1941" y="1984"/>
                  </a:lnTo>
                  <a:lnTo>
                    <a:pt x="2010" y="1963"/>
                  </a:lnTo>
                  <a:lnTo>
                    <a:pt x="2075" y="1937"/>
                  </a:lnTo>
                  <a:lnTo>
                    <a:pt x="2137" y="1905"/>
                  </a:lnTo>
                  <a:lnTo>
                    <a:pt x="2198" y="1869"/>
                  </a:lnTo>
                  <a:lnTo>
                    <a:pt x="2255" y="1828"/>
                  </a:lnTo>
                  <a:lnTo>
                    <a:pt x="2307" y="1783"/>
                  </a:lnTo>
                  <a:lnTo>
                    <a:pt x="2357" y="1733"/>
                  </a:lnTo>
                  <a:lnTo>
                    <a:pt x="2403" y="1680"/>
                  </a:lnTo>
                  <a:lnTo>
                    <a:pt x="2444" y="1623"/>
                  </a:lnTo>
                  <a:lnTo>
                    <a:pt x="2479" y="1563"/>
                  </a:lnTo>
                  <a:lnTo>
                    <a:pt x="2511" y="1501"/>
                  </a:lnTo>
                  <a:lnTo>
                    <a:pt x="2537" y="1434"/>
                  </a:lnTo>
                  <a:lnTo>
                    <a:pt x="2558" y="1366"/>
                  </a:lnTo>
                  <a:lnTo>
                    <a:pt x="2574" y="1296"/>
                  </a:lnTo>
                  <a:lnTo>
                    <a:pt x="2583" y="1224"/>
                  </a:lnTo>
                  <a:lnTo>
                    <a:pt x="2586" y="1149"/>
                  </a:lnTo>
                  <a:lnTo>
                    <a:pt x="2583" y="1075"/>
                  </a:lnTo>
                  <a:lnTo>
                    <a:pt x="2574" y="1003"/>
                  </a:lnTo>
                  <a:lnTo>
                    <a:pt x="2558" y="932"/>
                  </a:lnTo>
                  <a:lnTo>
                    <a:pt x="2537" y="864"/>
                  </a:lnTo>
                  <a:lnTo>
                    <a:pt x="2511" y="798"/>
                  </a:lnTo>
                  <a:lnTo>
                    <a:pt x="2479" y="735"/>
                  </a:lnTo>
                  <a:lnTo>
                    <a:pt x="2444" y="675"/>
                  </a:lnTo>
                  <a:lnTo>
                    <a:pt x="2403" y="619"/>
                  </a:lnTo>
                  <a:lnTo>
                    <a:pt x="2357" y="565"/>
                  </a:lnTo>
                  <a:lnTo>
                    <a:pt x="2307" y="516"/>
                  </a:lnTo>
                  <a:lnTo>
                    <a:pt x="2255" y="471"/>
                  </a:lnTo>
                  <a:lnTo>
                    <a:pt x="2198" y="430"/>
                  </a:lnTo>
                  <a:lnTo>
                    <a:pt x="2137" y="394"/>
                  </a:lnTo>
                  <a:lnTo>
                    <a:pt x="2075" y="363"/>
                  </a:lnTo>
                  <a:lnTo>
                    <a:pt x="2010" y="336"/>
                  </a:lnTo>
                  <a:lnTo>
                    <a:pt x="1941" y="315"/>
                  </a:lnTo>
                  <a:lnTo>
                    <a:pt x="1870" y="300"/>
                  </a:lnTo>
                  <a:lnTo>
                    <a:pt x="1798" y="291"/>
                  </a:lnTo>
                  <a:lnTo>
                    <a:pt x="1724" y="287"/>
                  </a:lnTo>
                  <a:close/>
                  <a:moveTo>
                    <a:pt x="1724" y="0"/>
                  </a:moveTo>
                  <a:lnTo>
                    <a:pt x="1724" y="0"/>
                  </a:lnTo>
                  <a:lnTo>
                    <a:pt x="1809" y="3"/>
                  </a:lnTo>
                  <a:lnTo>
                    <a:pt x="1893" y="13"/>
                  </a:lnTo>
                  <a:lnTo>
                    <a:pt x="1975" y="27"/>
                  </a:lnTo>
                  <a:lnTo>
                    <a:pt x="2055" y="48"/>
                  </a:lnTo>
                  <a:lnTo>
                    <a:pt x="2132" y="76"/>
                  </a:lnTo>
                  <a:lnTo>
                    <a:pt x="2208" y="107"/>
                  </a:lnTo>
                  <a:lnTo>
                    <a:pt x="2280" y="144"/>
                  </a:lnTo>
                  <a:lnTo>
                    <a:pt x="2349" y="186"/>
                  </a:lnTo>
                  <a:lnTo>
                    <a:pt x="2414" y="232"/>
                  </a:lnTo>
                  <a:lnTo>
                    <a:pt x="2477" y="283"/>
                  </a:lnTo>
                  <a:lnTo>
                    <a:pt x="2536" y="338"/>
                  </a:lnTo>
                  <a:lnTo>
                    <a:pt x="2590" y="396"/>
                  </a:lnTo>
                  <a:lnTo>
                    <a:pt x="2642" y="458"/>
                  </a:lnTo>
                  <a:lnTo>
                    <a:pt x="2688" y="524"/>
                  </a:lnTo>
                  <a:lnTo>
                    <a:pt x="2730" y="594"/>
                  </a:lnTo>
                  <a:lnTo>
                    <a:pt x="2766" y="666"/>
                  </a:lnTo>
                  <a:lnTo>
                    <a:pt x="2798" y="741"/>
                  </a:lnTo>
                  <a:lnTo>
                    <a:pt x="2824" y="818"/>
                  </a:lnTo>
                  <a:lnTo>
                    <a:pt x="2845" y="899"/>
                  </a:lnTo>
                  <a:lnTo>
                    <a:pt x="2861" y="980"/>
                  </a:lnTo>
                  <a:lnTo>
                    <a:pt x="2870" y="1064"/>
                  </a:lnTo>
                  <a:lnTo>
                    <a:pt x="2873" y="1149"/>
                  </a:lnTo>
                  <a:lnTo>
                    <a:pt x="2870" y="1237"/>
                  </a:lnTo>
                  <a:lnTo>
                    <a:pt x="2861" y="1324"/>
                  </a:lnTo>
                  <a:lnTo>
                    <a:pt x="2845" y="1408"/>
                  </a:lnTo>
                  <a:lnTo>
                    <a:pt x="2823" y="1490"/>
                  </a:lnTo>
                  <a:lnTo>
                    <a:pt x="2796" y="1570"/>
                  </a:lnTo>
                  <a:lnTo>
                    <a:pt x="2762" y="1645"/>
                  </a:lnTo>
                  <a:lnTo>
                    <a:pt x="2725" y="1719"/>
                  </a:lnTo>
                  <a:lnTo>
                    <a:pt x="2682" y="1789"/>
                  </a:lnTo>
                  <a:lnTo>
                    <a:pt x="2633" y="1855"/>
                  </a:lnTo>
                  <a:lnTo>
                    <a:pt x="2580" y="1918"/>
                  </a:lnTo>
                  <a:lnTo>
                    <a:pt x="2523" y="1977"/>
                  </a:lnTo>
                  <a:lnTo>
                    <a:pt x="2461" y="2031"/>
                  </a:lnTo>
                  <a:lnTo>
                    <a:pt x="2396" y="2081"/>
                  </a:lnTo>
                  <a:lnTo>
                    <a:pt x="2327" y="2127"/>
                  </a:lnTo>
                  <a:lnTo>
                    <a:pt x="2422" y="2163"/>
                  </a:lnTo>
                  <a:lnTo>
                    <a:pt x="2514" y="2204"/>
                  </a:lnTo>
                  <a:lnTo>
                    <a:pt x="2602" y="2251"/>
                  </a:lnTo>
                  <a:lnTo>
                    <a:pt x="2688" y="2304"/>
                  </a:lnTo>
                  <a:lnTo>
                    <a:pt x="2770" y="2360"/>
                  </a:lnTo>
                  <a:lnTo>
                    <a:pt x="2848" y="2421"/>
                  </a:lnTo>
                  <a:lnTo>
                    <a:pt x="2923" y="2487"/>
                  </a:lnTo>
                  <a:lnTo>
                    <a:pt x="2994" y="2557"/>
                  </a:lnTo>
                  <a:lnTo>
                    <a:pt x="3060" y="2631"/>
                  </a:lnTo>
                  <a:lnTo>
                    <a:pt x="3123" y="2709"/>
                  </a:lnTo>
                  <a:lnTo>
                    <a:pt x="3181" y="2791"/>
                  </a:lnTo>
                  <a:lnTo>
                    <a:pt x="3234" y="2876"/>
                  </a:lnTo>
                  <a:lnTo>
                    <a:pt x="3283" y="2964"/>
                  </a:lnTo>
                  <a:lnTo>
                    <a:pt x="3326" y="3055"/>
                  </a:lnTo>
                  <a:lnTo>
                    <a:pt x="3365" y="3150"/>
                  </a:lnTo>
                  <a:lnTo>
                    <a:pt x="3399" y="3247"/>
                  </a:lnTo>
                  <a:lnTo>
                    <a:pt x="3426" y="3347"/>
                  </a:lnTo>
                  <a:lnTo>
                    <a:pt x="3448" y="3449"/>
                  </a:lnTo>
                  <a:lnTo>
                    <a:pt x="3161" y="3449"/>
                  </a:lnTo>
                  <a:lnTo>
                    <a:pt x="3139" y="3360"/>
                  </a:lnTo>
                  <a:lnTo>
                    <a:pt x="3110" y="3273"/>
                  </a:lnTo>
                  <a:lnTo>
                    <a:pt x="3078" y="3189"/>
                  </a:lnTo>
                  <a:lnTo>
                    <a:pt x="3040" y="3107"/>
                  </a:lnTo>
                  <a:lnTo>
                    <a:pt x="2998" y="3028"/>
                  </a:lnTo>
                  <a:lnTo>
                    <a:pt x="2951" y="2953"/>
                  </a:lnTo>
                  <a:lnTo>
                    <a:pt x="2899" y="2880"/>
                  </a:lnTo>
                  <a:lnTo>
                    <a:pt x="2843" y="2811"/>
                  </a:lnTo>
                  <a:lnTo>
                    <a:pt x="2783" y="2745"/>
                  </a:lnTo>
                  <a:lnTo>
                    <a:pt x="2720" y="2684"/>
                  </a:lnTo>
                  <a:lnTo>
                    <a:pt x="2652" y="2626"/>
                  </a:lnTo>
                  <a:lnTo>
                    <a:pt x="2582" y="2572"/>
                  </a:lnTo>
                  <a:lnTo>
                    <a:pt x="2508" y="2523"/>
                  </a:lnTo>
                  <a:lnTo>
                    <a:pt x="2431" y="2478"/>
                  </a:lnTo>
                  <a:lnTo>
                    <a:pt x="2350" y="2437"/>
                  </a:lnTo>
                  <a:lnTo>
                    <a:pt x="2267" y="2401"/>
                  </a:lnTo>
                  <a:lnTo>
                    <a:pt x="2183" y="2371"/>
                  </a:lnTo>
                  <a:lnTo>
                    <a:pt x="2094" y="2346"/>
                  </a:lnTo>
                  <a:lnTo>
                    <a:pt x="2004" y="2326"/>
                  </a:lnTo>
                  <a:lnTo>
                    <a:pt x="1913" y="2311"/>
                  </a:lnTo>
                  <a:lnTo>
                    <a:pt x="1819" y="2302"/>
                  </a:lnTo>
                  <a:lnTo>
                    <a:pt x="1724" y="2300"/>
                  </a:lnTo>
                  <a:lnTo>
                    <a:pt x="1629" y="2302"/>
                  </a:lnTo>
                  <a:lnTo>
                    <a:pt x="1535" y="2311"/>
                  </a:lnTo>
                  <a:lnTo>
                    <a:pt x="1443" y="2326"/>
                  </a:lnTo>
                  <a:lnTo>
                    <a:pt x="1353" y="2346"/>
                  </a:lnTo>
                  <a:lnTo>
                    <a:pt x="1265" y="2371"/>
                  </a:lnTo>
                  <a:lnTo>
                    <a:pt x="1180" y="2401"/>
                  </a:lnTo>
                  <a:lnTo>
                    <a:pt x="1098" y="2437"/>
                  </a:lnTo>
                  <a:lnTo>
                    <a:pt x="1018" y="2478"/>
                  </a:lnTo>
                  <a:lnTo>
                    <a:pt x="940" y="2523"/>
                  </a:lnTo>
                  <a:lnTo>
                    <a:pt x="866" y="2572"/>
                  </a:lnTo>
                  <a:lnTo>
                    <a:pt x="796" y="2626"/>
                  </a:lnTo>
                  <a:lnTo>
                    <a:pt x="729" y="2684"/>
                  </a:lnTo>
                  <a:lnTo>
                    <a:pt x="665" y="2745"/>
                  </a:lnTo>
                  <a:lnTo>
                    <a:pt x="605" y="2811"/>
                  </a:lnTo>
                  <a:lnTo>
                    <a:pt x="549" y="2880"/>
                  </a:lnTo>
                  <a:lnTo>
                    <a:pt x="498" y="2953"/>
                  </a:lnTo>
                  <a:lnTo>
                    <a:pt x="451" y="3028"/>
                  </a:lnTo>
                  <a:lnTo>
                    <a:pt x="408" y="3107"/>
                  </a:lnTo>
                  <a:lnTo>
                    <a:pt x="370" y="3189"/>
                  </a:lnTo>
                  <a:lnTo>
                    <a:pt x="338" y="3273"/>
                  </a:lnTo>
                  <a:lnTo>
                    <a:pt x="309" y="3360"/>
                  </a:lnTo>
                  <a:lnTo>
                    <a:pt x="287" y="3449"/>
                  </a:lnTo>
                  <a:lnTo>
                    <a:pt x="0" y="3449"/>
                  </a:lnTo>
                  <a:lnTo>
                    <a:pt x="0" y="3449"/>
                  </a:lnTo>
                  <a:lnTo>
                    <a:pt x="22" y="3349"/>
                  </a:lnTo>
                  <a:lnTo>
                    <a:pt x="49" y="3252"/>
                  </a:lnTo>
                  <a:lnTo>
                    <a:pt x="83" y="3156"/>
                  </a:lnTo>
                  <a:lnTo>
                    <a:pt x="122" y="3063"/>
                  </a:lnTo>
                  <a:lnTo>
                    <a:pt x="166" y="2973"/>
                  </a:lnTo>
                  <a:lnTo>
                    <a:pt x="214" y="2886"/>
                  </a:lnTo>
                  <a:lnTo>
                    <a:pt x="267" y="2801"/>
                  </a:lnTo>
                  <a:lnTo>
                    <a:pt x="325" y="2720"/>
                  </a:lnTo>
                  <a:lnTo>
                    <a:pt x="388" y="2642"/>
                  </a:lnTo>
                  <a:lnTo>
                    <a:pt x="455" y="2568"/>
                  </a:lnTo>
                  <a:lnTo>
                    <a:pt x="525" y="2498"/>
                  </a:lnTo>
                  <a:lnTo>
                    <a:pt x="601" y="2431"/>
                  </a:lnTo>
                  <a:lnTo>
                    <a:pt x="678" y="2369"/>
                  </a:lnTo>
                  <a:lnTo>
                    <a:pt x="761" y="2311"/>
                  </a:lnTo>
                  <a:lnTo>
                    <a:pt x="846" y="2258"/>
                  </a:lnTo>
                  <a:lnTo>
                    <a:pt x="935" y="2209"/>
                  </a:lnTo>
                  <a:lnTo>
                    <a:pt x="1026" y="2165"/>
                  </a:lnTo>
                  <a:lnTo>
                    <a:pt x="1121" y="2127"/>
                  </a:lnTo>
                  <a:lnTo>
                    <a:pt x="1051" y="2081"/>
                  </a:lnTo>
                  <a:lnTo>
                    <a:pt x="986" y="2031"/>
                  </a:lnTo>
                  <a:lnTo>
                    <a:pt x="925" y="1977"/>
                  </a:lnTo>
                  <a:lnTo>
                    <a:pt x="868" y="1918"/>
                  </a:lnTo>
                  <a:lnTo>
                    <a:pt x="816" y="1855"/>
                  </a:lnTo>
                  <a:lnTo>
                    <a:pt x="767" y="1789"/>
                  </a:lnTo>
                  <a:lnTo>
                    <a:pt x="723" y="1719"/>
                  </a:lnTo>
                  <a:lnTo>
                    <a:pt x="686" y="1645"/>
                  </a:lnTo>
                  <a:lnTo>
                    <a:pt x="652" y="1570"/>
                  </a:lnTo>
                  <a:lnTo>
                    <a:pt x="625" y="1490"/>
                  </a:lnTo>
                  <a:lnTo>
                    <a:pt x="604" y="1408"/>
                  </a:lnTo>
                  <a:lnTo>
                    <a:pt x="588" y="1324"/>
                  </a:lnTo>
                  <a:lnTo>
                    <a:pt x="578" y="1237"/>
                  </a:lnTo>
                  <a:lnTo>
                    <a:pt x="574" y="1149"/>
                  </a:lnTo>
                  <a:lnTo>
                    <a:pt x="578" y="1064"/>
                  </a:lnTo>
                  <a:lnTo>
                    <a:pt x="587" y="980"/>
                  </a:lnTo>
                  <a:lnTo>
                    <a:pt x="603" y="899"/>
                  </a:lnTo>
                  <a:lnTo>
                    <a:pt x="624" y="818"/>
                  </a:lnTo>
                  <a:lnTo>
                    <a:pt x="650" y="741"/>
                  </a:lnTo>
                  <a:lnTo>
                    <a:pt x="682" y="666"/>
                  </a:lnTo>
                  <a:lnTo>
                    <a:pt x="719" y="594"/>
                  </a:lnTo>
                  <a:lnTo>
                    <a:pt x="760" y="524"/>
                  </a:lnTo>
                  <a:lnTo>
                    <a:pt x="807" y="458"/>
                  </a:lnTo>
                  <a:lnTo>
                    <a:pt x="857" y="396"/>
                  </a:lnTo>
                  <a:lnTo>
                    <a:pt x="912" y="338"/>
                  </a:lnTo>
                  <a:lnTo>
                    <a:pt x="971" y="283"/>
                  </a:lnTo>
                  <a:lnTo>
                    <a:pt x="1034" y="232"/>
                  </a:lnTo>
                  <a:lnTo>
                    <a:pt x="1100" y="186"/>
                  </a:lnTo>
                  <a:lnTo>
                    <a:pt x="1169" y="144"/>
                  </a:lnTo>
                  <a:lnTo>
                    <a:pt x="1240" y="107"/>
                  </a:lnTo>
                  <a:lnTo>
                    <a:pt x="1316" y="76"/>
                  </a:lnTo>
                  <a:lnTo>
                    <a:pt x="1393" y="48"/>
                  </a:lnTo>
                  <a:lnTo>
                    <a:pt x="1473" y="27"/>
                  </a:lnTo>
                  <a:lnTo>
                    <a:pt x="1555" y="13"/>
                  </a:lnTo>
                  <a:lnTo>
                    <a:pt x="1638" y="3"/>
                  </a:lnTo>
                  <a:lnTo>
                    <a:pt x="172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517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8083"/>
          </a:xfrm>
        </p:spPr>
        <p:txBody>
          <a:bodyPr>
            <a:noAutofit/>
          </a:bodyPr>
          <a:lstStyle/>
          <a:p>
            <a:pPr algn="ctr"/>
            <a:r>
              <a:rPr lang="ka-GE" dirty="0"/>
              <a:t> 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ოჯახის ექიმთან ვიზიტის დაგეგმვა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6" name="Footer Placeholder 4"/>
          <p:cNvSpPr txBox="1">
            <a:spLocks/>
          </p:cNvSpPr>
          <p:nvPr/>
        </p:nvSpPr>
        <p:spPr>
          <a:xfrm>
            <a:off x="3028950" y="479528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713232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47" name="Slide Number Placeholder 5"/>
          <p:cNvSpPr txBox="1">
            <a:spLocks/>
          </p:cNvSpPr>
          <p:nvPr/>
        </p:nvSpPr>
        <p:spPr>
          <a:xfrm>
            <a:off x="6528021" y="4795283"/>
            <a:ext cx="186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713232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8B0159-F11A-4772-95DF-D5B47B51B8A5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053388" y="1390494"/>
            <a:ext cx="1396857" cy="653668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512874" y="928270"/>
            <a:ext cx="2043969" cy="470188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>
                <a:latin typeface="BPG Nino Mtavruli" panose="02000806000000020004" pitchFamily="2" charset="0"/>
              </a:rPr>
              <a:t>დაზღვეული</a:t>
            </a:r>
            <a:endParaRPr lang="en-US" dirty="0">
              <a:latin typeface="BPG Nino Mtavruli" panose="02000806000000020004" pitchFamily="2" charset="0"/>
            </a:endParaRPr>
          </a:p>
        </p:txBody>
      </p:sp>
      <p:cxnSp>
        <p:nvCxnSpPr>
          <p:cNvPr id="60" name="Straight Connector 59"/>
          <p:cNvCxnSpPr>
            <a:stCxn id="89" idx="1"/>
            <a:endCxn id="48" idx="2"/>
          </p:cNvCxnSpPr>
          <p:nvPr/>
        </p:nvCxnSpPr>
        <p:spPr>
          <a:xfrm flipH="1" flipV="1">
            <a:off x="4534859" y="1398458"/>
            <a:ext cx="1441396" cy="653668"/>
          </a:xfrm>
          <a:prstGeom prst="line">
            <a:avLst/>
          </a:prstGeom>
          <a:ln>
            <a:solidFill>
              <a:srgbClr val="E4A327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904250" y="1956591"/>
            <a:ext cx="2368296" cy="1170962"/>
          </a:xfrm>
          <a:prstGeom prst="roundRect">
            <a:avLst>
              <a:gd name="adj" fmla="val 7603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დაზღვეული „პირადი კაბინეტი“-ს საშუალებით </a:t>
            </a:r>
            <a:r>
              <a:rPr lang="ka-GE" sz="1000" smtClean="0">
                <a:latin typeface="BPG Nino Mtavruli" panose="02000806000000020004" pitchFamily="2" charset="0"/>
              </a:rPr>
              <a:t>ირჩევს </a:t>
            </a:r>
            <a:r>
              <a:rPr lang="ka-GE" sz="1000" smtClean="0">
                <a:latin typeface="BPG Nino Mtavruli" panose="02000806000000020004" pitchFamily="2" charset="0"/>
              </a:rPr>
              <a:t>ოჯახის </a:t>
            </a:r>
            <a:r>
              <a:rPr lang="ka-GE" sz="1000" dirty="0" smtClean="0">
                <a:latin typeface="BPG Nino Mtavruli" panose="02000806000000020004" pitchFamily="2" charset="0"/>
              </a:rPr>
              <a:t>ექიმს და ეწერებს მისთვის სასურველ დროს</a:t>
            </a:r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53388" y="872426"/>
            <a:ext cx="617249" cy="611714"/>
            <a:chOff x="976225" y="3166519"/>
            <a:chExt cx="1112192" cy="1102218"/>
          </a:xfrm>
          <a:solidFill>
            <a:srgbClr val="2A3985"/>
          </a:solidFill>
        </p:grpSpPr>
        <p:sp>
          <p:nvSpPr>
            <p:cNvPr id="24" name="Oval 23"/>
            <p:cNvSpPr/>
            <p:nvPr userDrawn="1"/>
          </p:nvSpPr>
          <p:spPr>
            <a:xfrm>
              <a:off x="1025714" y="3215565"/>
              <a:ext cx="1013212" cy="10041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976225" y="3166519"/>
              <a:ext cx="1112192" cy="1102218"/>
            </a:xfrm>
            <a:prstGeom prst="ellipse">
              <a:avLst/>
            </a:prstGeom>
            <a:grpFill/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Freeform 17"/>
          <p:cNvSpPr>
            <a:spLocks noEditPoints="1"/>
          </p:cNvSpPr>
          <p:nvPr/>
        </p:nvSpPr>
        <p:spPr bwMode="auto">
          <a:xfrm>
            <a:off x="3233584" y="1044952"/>
            <a:ext cx="267305" cy="266662"/>
          </a:xfrm>
          <a:custGeom>
            <a:avLst/>
            <a:gdLst>
              <a:gd name="T0" fmla="*/ 1507 w 3448"/>
              <a:gd name="T1" fmla="*/ 315 h 3449"/>
              <a:gd name="T2" fmla="*/ 1251 w 3448"/>
              <a:gd name="T3" fmla="*/ 430 h 3449"/>
              <a:gd name="T4" fmla="*/ 1046 w 3448"/>
              <a:gd name="T5" fmla="*/ 619 h 3449"/>
              <a:gd name="T6" fmla="*/ 911 w 3448"/>
              <a:gd name="T7" fmla="*/ 864 h 3449"/>
              <a:gd name="T8" fmla="*/ 862 w 3448"/>
              <a:gd name="T9" fmla="*/ 1149 h 3449"/>
              <a:gd name="T10" fmla="*/ 911 w 3448"/>
              <a:gd name="T11" fmla="*/ 1434 h 3449"/>
              <a:gd name="T12" fmla="*/ 1046 w 3448"/>
              <a:gd name="T13" fmla="*/ 1680 h 3449"/>
              <a:gd name="T14" fmla="*/ 1251 w 3448"/>
              <a:gd name="T15" fmla="*/ 1869 h 3449"/>
              <a:gd name="T16" fmla="*/ 1507 w 3448"/>
              <a:gd name="T17" fmla="*/ 1984 h 3449"/>
              <a:gd name="T18" fmla="*/ 1798 w 3448"/>
              <a:gd name="T19" fmla="*/ 2008 h 3449"/>
              <a:gd name="T20" fmla="*/ 2075 w 3448"/>
              <a:gd name="T21" fmla="*/ 1937 h 3449"/>
              <a:gd name="T22" fmla="*/ 2307 w 3448"/>
              <a:gd name="T23" fmla="*/ 1783 h 3449"/>
              <a:gd name="T24" fmla="*/ 2479 w 3448"/>
              <a:gd name="T25" fmla="*/ 1563 h 3449"/>
              <a:gd name="T26" fmla="*/ 2574 w 3448"/>
              <a:gd name="T27" fmla="*/ 1296 h 3449"/>
              <a:gd name="T28" fmla="*/ 2574 w 3448"/>
              <a:gd name="T29" fmla="*/ 1003 h 3449"/>
              <a:gd name="T30" fmla="*/ 2479 w 3448"/>
              <a:gd name="T31" fmla="*/ 735 h 3449"/>
              <a:gd name="T32" fmla="*/ 2307 w 3448"/>
              <a:gd name="T33" fmla="*/ 516 h 3449"/>
              <a:gd name="T34" fmla="*/ 2075 w 3448"/>
              <a:gd name="T35" fmla="*/ 363 h 3449"/>
              <a:gd name="T36" fmla="*/ 1798 w 3448"/>
              <a:gd name="T37" fmla="*/ 291 h 3449"/>
              <a:gd name="T38" fmla="*/ 1809 w 3448"/>
              <a:gd name="T39" fmla="*/ 3 h 3449"/>
              <a:gd name="T40" fmla="*/ 2132 w 3448"/>
              <a:gd name="T41" fmla="*/ 76 h 3449"/>
              <a:gd name="T42" fmla="*/ 2414 w 3448"/>
              <a:gd name="T43" fmla="*/ 232 h 3449"/>
              <a:gd name="T44" fmla="*/ 2642 w 3448"/>
              <a:gd name="T45" fmla="*/ 458 h 3449"/>
              <a:gd name="T46" fmla="*/ 2798 w 3448"/>
              <a:gd name="T47" fmla="*/ 741 h 3449"/>
              <a:gd name="T48" fmla="*/ 2870 w 3448"/>
              <a:gd name="T49" fmla="*/ 1064 h 3449"/>
              <a:gd name="T50" fmla="*/ 2845 w 3448"/>
              <a:gd name="T51" fmla="*/ 1408 h 3449"/>
              <a:gd name="T52" fmla="*/ 2725 w 3448"/>
              <a:gd name="T53" fmla="*/ 1719 h 3449"/>
              <a:gd name="T54" fmla="*/ 2523 w 3448"/>
              <a:gd name="T55" fmla="*/ 1977 h 3449"/>
              <a:gd name="T56" fmla="*/ 2422 w 3448"/>
              <a:gd name="T57" fmla="*/ 2163 h 3449"/>
              <a:gd name="T58" fmla="*/ 2770 w 3448"/>
              <a:gd name="T59" fmla="*/ 2360 h 3449"/>
              <a:gd name="T60" fmla="*/ 3060 w 3448"/>
              <a:gd name="T61" fmla="*/ 2631 h 3449"/>
              <a:gd name="T62" fmla="*/ 3283 w 3448"/>
              <a:gd name="T63" fmla="*/ 2964 h 3449"/>
              <a:gd name="T64" fmla="*/ 3426 w 3448"/>
              <a:gd name="T65" fmla="*/ 3347 h 3449"/>
              <a:gd name="T66" fmla="*/ 3110 w 3448"/>
              <a:gd name="T67" fmla="*/ 3273 h 3449"/>
              <a:gd name="T68" fmla="*/ 2951 w 3448"/>
              <a:gd name="T69" fmla="*/ 2953 h 3449"/>
              <a:gd name="T70" fmla="*/ 2720 w 3448"/>
              <a:gd name="T71" fmla="*/ 2684 h 3449"/>
              <a:gd name="T72" fmla="*/ 2431 w 3448"/>
              <a:gd name="T73" fmla="*/ 2478 h 3449"/>
              <a:gd name="T74" fmla="*/ 2094 w 3448"/>
              <a:gd name="T75" fmla="*/ 2346 h 3449"/>
              <a:gd name="T76" fmla="*/ 1724 w 3448"/>
              <a:gd name="T77" fmla="*/ 2300 h 3449"/>
              <a:gd name="T78" fmla="*/ 1353 w 3448"/>
              <a:gd name="T79" fmla="*/ 2346 h 3449"/>
              <a:gd name="T80" fmla="*/ 1018 w 3448"/>
              <a:gd name="T81" fmla="*/ 2478 h 3449"/>
              <a:gd name="T82" fmla="*/ 729 w 3448"/>
              <a:gd name="T83" fmla="*/ 2684 h 3449"/>
              <a:gd name="T84" fmla="*/ 498 w 3448"/>
              <a:gd name="T85" fmla="*/ 2953 h 3449"/>
              <a:gd name="T86" fmla="*/ 338 w 3448"/>
              <a:gd name="T87" fmla="*/ 3273 h 3449"/>
              <a:gd name="T88" fmla="*/ 0 w 3448"/>
              <a:gd name="T89" fmla="*/ 3449 h 3449"/>
              <a:gd name="T90" fmla="*/ 122 w 3448"/>
              <a:gd name="T91" fmla="*/ 3063 h 3449"/>
              <a:gd name="T92" fmla="*/ 325 w 3448"/>
              <a:gd name="T93" fmla="*/ 2720 h 3449"/>
              <a:gd name="T94" fmla="*/ 601 w 3448"/>
              <a:gd name="T95" fmla="*/ 2431 h 3449"/>
              <a:gd name="T96" fmla="*/ 935 w 3448"/>
              <a:gd name="T97" fmla="*/ 2209 h 3449"/>
              <a:gd name="T98" fmla="*/ 986 w 3448"/>
              <a:gd name="T99" fmla="*/ 2031 h 3449"/>
              <a:gd name="T100" fmla="*/ 767 w 3448"/>
              <a:gd name="T101" fmla="*/ 1789 h 3449"/>
              <a:gd name="T102" fmla="*/ 625 w 3448"/>
              <a:gd name="T103" fmla="*/ 1490 h 3449"/>
              <a:gd name="T104" fmla="*/ 574 w 3448"/>
              <a:gd name="T105" fmla="*/ 1149 h 3449"/>
              <a:gd name="T106" fmla="*/ 624 w 3448"/>
              <a:gd name="T107" fmla="*/ 818 h 3449"/>
              <a:gd name="T108" fmla="*/ 760 w 3448"/>
              <a:gd name="T109" fmla="*/ 524 h 3449"/>
              <a:gd name="T110" fmla="*/ 971 w 3448"/>
              <a:gd name="T111" fmla="*/ 283 h 3449"/>
              <a:gd name="T112" fmla="*/ 1240 w 3448"/>
              <a:gd name="T113" fmla="*/ 107 h 3449"/>
              <a:gd name="T114" fmla="*/ 1555 w 3448"/>
              <a:gd name="T115" fmla="*/ 13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48" h="3449">
                <a:moveTo>
                  <a:pt x="1724" y="287"/>
                </a:moveTo>
                <a:lnTo>
                  <a:pt x="1650" y="291"/>
                </a:lnTo>
                <a:lnTo>
                  <a:pt x="1578" y="300"/>
                </a:lnTo>
                <a:lnTo>
                  <a:pt x="1507" y="315"/>
                </a:lnTo>
                <a:lnTo>
                  <a:pt x="1439" y="336"/>
                </a:lnTo>
                <a:lnTo>
                  <a:pt x="1373" y="363"/>
                </a:lnTo>
                <a:lnTo>
                  <a:pt x="1310" y="394"/>
                </a:lnTo>
                <a:lnTo>
                  <a:pt x="1251" y="430"/>
                </a:lnTo>
                <a:lnTo>
                  <a:pt x="1194" y="471"/>
                </a:lnTo>
                <a:lnTo>
                  <a:pt x="1141" y="516"/>
                </a:lnTo>
                <a:lnTo>
                  <a:pt x="1091" y="565"/>
                </a:lnTo>
                <a:lnTo>
                  <a:pt x="1046" y="619"/>
                </a:lnTo>
                <a:lnTo>
                  <a:pt x="1005" y="675"/>
                </a:lnTo>
                <a:lnTo>
                  <a:pt x="969" y="735"/>
                </a:lnTo>
                <a:lnTo>
                  <a:pt x="937" y="798"/>
                </a:lnTo>
                <a:lnTo>
                  <a:pt x="911" y="864"/>
                </a:lnTo>
                <a:lnTo>
                  <a:pt x="890" y="932"/>
                </a:lnTo>
                <a:lnTo>
                  <a:pt x="874" y="1003"/>
                </a:lnTo>
                <a:lnTo>
                  <a:pt x="865" y="1075"/>
                </a:lnTo>
                <a:lnTo>
                  <a:pt x="862" y="1149"/>
                </a:lnTo>
                <a:lnTo>
                  <a:pt x="865" y="1224"/>
                </a:lnTo>
                <a:lnTo>
                  <a:pt x="874" y="1296"/>
                </a:lnTo>
                <a:lnTo>
                  <a:pt x="890" y="1366"/>
                </a:lnTo>
                <a:lnTo>
                  <a:pt x="911" y="1434"/>
                </a:lnTo>
                <a:lnTo>
                  <a:pt x="937" y="1501"/>
                </a:lnTo>
                <a:lnTo>
                  <a:pt x="969" y="1563"/>
                </a:lnTo>
                <a:lnTo>
                  <a:pt x="1005" y="1623"/>
                </a:lnTo>
                <a:lnTo>
                  <a:pt x="1046" y="1680"/>
                </a:lnTo>
                <a:lnTo>
                  <a:pt x="1091" y="1733"/>
                </a:lnTo>
                <a:lnTo>
                  <a:pt x="1141" y="1783"/>
                </a:lnTo>
                <a:lnTo>
                  <a:pt x="1194" y="1828"/>
                </a:lnTo>
                <a:lnTo>
                  <a:pt x="1251" y="1869"/>
                </a:lnTo>
                <a:lnTo>
                  <a:pt x="1310" y="1905"/>
                </a:lnTo>
                <a:lnTo>
                  <a:pt x="1373" y="1937"/>
                </a:lnTo>
                <a:lnTo>
                  <a:pt x="1439" y="1963"/>
                </a:lnTo>
                <a:lnTo>
                  <a:pt x="1507" y="1984"/>
                </a:lnTo>
                <a:lnTo>
                  <a:pt x="1578" y="2000"/>
                </a:lnTo>
                <a:lnTo>
                  <a:pt x="1650" y="2008"/>
                </a:lnTo>
                <a:lnTo>
                  <a:pt x="1724" y="2011"/>
                </a:lnTo>
                <a:lnTo>
                  <a:pt x="1798" y="2008"/>
                </a:lnTo>
                <a:lnTo>
                  <a:pt x="1870" y="2000"/>
                </a:lnTo>
                <a:lnTo>
                  <a:pt x="1941" y="1984"/>
                </a:lnTo>
                <a:lnTo>
                  <a:pt x="2010" y="1963"/>
                </a:lnTo>
                <a:lnTo>
                  <a:pt x="2075" y="1937"/>
                </a:lnTo>
                <a:lnTo>
                  <a:pt x="2137" y="1905"/>
                </a:lnTo>
                <a:lnTo>
                  <a:pt x="2198" y="1869"/>
                </a:lnTo>
                <a:lnTo>
                  <a:pt x="2255" y="1828"/>
                </a:lnTo>
                <a:lnTo>
                  <a:pt x="2307" y="1783"/>
                </a:lnTo>
                <a:lnTo>
                  <a:pt x="2357" y="1733"/>
                </a:lnTo>
                <a:lnTo>
                  <a:pt x="2403" y="1680"/>
                </a:lnTo>
                <a:lnTo>
                  <a:pt x="2444" y="1623"/>
                </a:lnTo>
                <a:lnTo>
                  <a:pt x="2479" y="1563"/>
                </a:lnTo>
                <a:lnTo>
                  <a:pt x="2511" y="1501"/>
                </a:lnTo>
                <a:lnTo>
                  <a:pt x="2537" y="1434"/>
                </a:lnTo>
                <a:lnTo>
                  <a:pt x="2558" y="1366"/>
                </a:lnTo>
                <a:lnTo>
                  <a:pt x="2574" y="1296"/>
                </a:lnTo>
                <a:lnTo>
                  <a:pt x="2583" y="1224"/>
                </a:lnTo>
                <a:lnTo>
                  <a:pt x="2586" y="1149"/>
                </a:lnTo>
                <a:lnTo>
                  <a:pt x="2583" y="1075"/>
                </a:lnTo>
                <a:lnTo>
                  <a:pt x="2574" y="1003"/>
                </a:lnTo>
                <a:lnTo>
                  <a:pt x="2558" y="932"/>
                </a:lnTo>
                <a:lnTo>
                  <a:pt x="2537" y="864"/>
                </a:lnTo>
                <a:lnTo>
                  <a:pt x="2511" y="798"/>
                </a:lnTo>
                <a:lnTo>
                  <a:pt x="2479" y="735"/>
                </a:lnTo>
                <a:lnTo>
                  <a:pt x="2444" y="675"/>
                </a:lnTo>
                <a:lnTo>
                  <a:pt x="2403" y="619"/>
                </a:lnTo>
                <a:lnTo>
                  <a:pt x="2357" y="565"/>
                </a:lnTo>
                <a:lnTo>
                  <a:pt x="2307" y="516"/>
                </a:lnTo>
                <a:lnTo>
                  <a:pt x="2255" y="471"/>
                </a:lnTo>
                <a:lnTo>
                  <a:pt x="2198" y="430"/>
                </a:lnTo>
                <a:lnTo>
                  <a:pt x="2137" y="394"/>
                </a:lnTo>
                <a:lnTo>
                  <a:pt x="2075" y="363"/>
                </a:lnTo>
                <a:lnTo>
                  <a:pt x="2010" y="336"/>
                </a:lnTo>
                <a:lnTo>
                  <a:pt x="1941" y="315"/>
                </a:lnTo>
                <a:lnTo>
                  <a:pt x="1870" y="300"/>
                </a:lnTo>
                <a:lnTo>
                  <a:pt x="1798" y="291"/>
                </a:lnTo>
                <a:lnTo>
                  <a:pt x="1724" y="287"/>
                </a:lnTo>
                <a:close/>
                <a:moveTo>
                  <a:pt x="1724" y="0"/>
                </a:moveTo>
                <a:lnTo>
                  <a:pt x="1724" y="0"/>
                </a:lnTo>
                <a:lnTo>
                  <a:pt x="1809" y="3"/>
                </a:lnTo>
                <a:lnTo>
                  <a:pt x="1893" y="13"/>
                </a:lnTo>
                <a:lnTo>
                  <a:pt x="1975" y="27"/>
                </a:lnTo>
                <a:lnTo>
                  <a:pt x="2055" y="48"/>
                </a:lnTo>
                <a:lnTo>
                  <a:pt x="2132" y="76"/>
                </a:lnTo>
                <a:lnTo>
                  <a:pt x="2208" y="107"/>
                </a:lnTo>
                <a:lnTo>
                  <a:pt x="2280" y="144"/>
                </a:lnTo>
                <a:lnTo>
                  <a:pt x="2349" y="186"/>
                </a:lnTo>
                <a:lnTo>
                  <a:pt x="2414" y="232"/>
                </a:lnTo>
                <a:lnTo>
                  <a:pt x="2477" y="283"/>
                </a:lnTo>
                <a:lnTo>
                  <a:pt x="2536" y="338"/>
                </a:lnTo>
                <a:lnTo>
                  <a:pt x="2590" y="396"/>
                </a:lnTo>
                <a:lnTo>
                  <a:pt x="2642" y="458"/>
                </a:lnTo>
                <a:lnTo>
                  <a:pt x="2688" y="524"/>
                </a:lnTo>
                <a:lnTo>
                  <a:pt x="2730" y="594"/>
                </a:lnTo>
                <a:lnTo>
                  <a:pt x="2766" y="666"/>
                </a:lnTo>
                <a:lnTo>
                  <a:pt x="2798" y="741"/>
                </a:lnTo>
                <a:lnTo>
                  <a:pt x="2824" y="818"/>
                </a:lnTo>
                <a:lnTo>
                  <a:pt x="2845" y="899"/>
                </a:lnTo>
                <a:lnTo>
                  <a:pt x="2861" y="980"/>
                </a:lnTo>
                <a:lnTo>
                  <a:pt x="2870" y="1064"/>
                </a:lnTo>
                <a:lnTo>
                  <a:pt x="2873" y="1149"/>
                </a:lnTo>
                <a:lnTo>
                  <a:pt x="2870" y="1237"/>
                </a:lnTo>
                <a:lnTo>
                  <a:pt x="2861" y="1324"/>
                </a:lnTo>
                <a:lnTo>
                  <a:pt x="2845" y="1408"/>
                </a:lnTo>
                <a:lnTo>
                  <a:pt x="2823" y="1490"/>
                </a:lnTo>
                <a:lnTo>
                  <a:pt x="2796" y="1570"/>
                </a:lnTo>
                <a:lnTo>
                  <a:pt x="2762" y="1645"/>
                </a:lnTo>
                <a:lnTo>
                  <a:pt x="2725" y="1719"/>
                </a:lnTo>
                <a:lnTo>
                  <a:pt x="2682" y="1789"/>
                </a:lnTo>
                <a:lnTo>
                  <a:pt x="2633" y="1855"/>
                </a:lnTo>
                <a:lnTo>
                  <a:pt x="2580" y="1918"/>
                </a:lnTo>
                <a:lnTo>
                  <a:pt x="2523" y="1977"/>
                </a:lnTo>
                <a:lnTo>
                  <a:pt x="2461" y="2031"/>
                </a:lnTo>
                <a:lnTo>
                  <a:pt x="2396" y="2081"/>
                </a:lnTo>
                <a:lnTo>
                  <a:pt x="2327" y="2127"/>
                </a:lnTo>
                <a:lnTo>
                  <a:pt x="2422" y="2163"/>
                </a:lnTo>
                <a:lnTo>
                  <a:pt x="2514" y="2204"/>
                </a:lnTo>
                <a:lnTo>
                  <a:pt x="2602" y="2251"/>
                </a:lnTo>
                <a:lnTo>
                  <a:pt x="2688" y="2304"/>
                </a:lnTo>
                <a:lnTo>
                  <a:pt x="2770" y="2360"/>
                </a:lnTo>
                <a:lnTo>
                  <a:pt x="2848" y="2421"/>
                </a:lnTo>
                <a:lnTo>
                  <a:pt x="2923" y="2487"/>
                </a:lnTo>
                <a:lnTo>
                  <a:pt x="2994" y="2557"/>
                </a:lnTo>
                <a:lnTo>
                  <a:pt x="3060" y="2631"/>
                </a:lnTo>
                <a:lnTo>
                  <a:pt x="3123" y="2709"/>
                </a:lnTo>
                <a:lnTo>
                  <a:pt x="3181" y="2791"/>
                </a:lnTo>
                <a:lnTo>
                  <a:pt x="3234" y="2876"/>
                </a:lnTo>
                <a:lnTo>
                  <a:pt x="3283" y="2964"/>
                </a:lnTo>
                <a:lnTo>
                  <a:pt x="3326" y="3055"/>
                </a:lnTo>
                <a:lnTo>
                  <a:pt x="3365" y="3150"/>
                </a:lnTo>
                <a:lnTo>
                  <a:pt x="3399" y="3247"/>
                </a:lnTo>
                <a:lnTo>
                  <a:pt x="3426" y="3347"/>
                </a:lnTo>
                <a:lnTo>
                  <a:pt x="3448" y="3449"/>
                </a:lnTo>
                <a:lnTo>
                  <a:pt x="3161" y="3449"/>
                </a:lnTo>
                <a:lnTo>
                  <a:pt x="3139" y="3360"/>
                </a:lnTo>
                <a:lnTo>
                  <a:pt x="3110" y="3273"/>
                </a:lnTo>
                <a:lnTo>
                  <a:pt x="3078" y="3189"/>
                </a:lnTo>
                <a:lnTo>
                  <a:pt x="3040" y="3107"/>
                </a:lnTo>
                <a:lnTo>
                  <a:pt x="2998" y="3028"/>
                </a:lnTo>
                <a:lnTo>
                  <a:pt x="2951" y="2953"/>
                </a:lnTo>
                <a:lnTo>
                  <a:pt x="2899" y="2880"/>
                </a:lnTo>
                <a:lnTo>
                  <a:pt x="2843" y="2811"/>
                </a:lnTo>
                <a:lnTo>
                  <a:pt x="2783" y="2745"/>
                </a:lnTo>
                <a:lnTo>
                  <a:pt x="2720" y="2684"/>
                </a:lnTo>
                <a:lnTo>
                  <a:pt x="2652" y="2626"/>
                </a:lnTo>
                <a:lnTo>
                  <a:pt x="2582" y="2572"/>
                </a:lnTo>
                <a:lnTo>
                  <a:pt x="2508" y="2523"/>
                </a:lnTo>
                <a:lnTo>
                  <a:pt x="2431" y="2478"/>
                </a:lnTo>
                <a:lnTo>
                  <a:pt x="2350" y="2437"/>
                </a:lnTo>
                <a:lnTo>
                  <a:pt x="2267" y="2401"/>
                </a:lnTo>
                <a:lnTo>
                  <a:pt x="2183" y="2371"/>
                </a:lnTo>
                <a:lnTo>
                  <a:pt x="2094" y="2346"/>
                </a:lnTo>
                <a:lnTo>
                  <a:pt x="2004" y="2326"/>
                </a:lnTo>
                <a:lnTo>
                  <a:pt x="1913" y="2311"/>
                </a:lnTo>
                <a:lnTo>
                  <a:pt x="1819" y="2302"/>
                </a:lnTo>
                <a:lnTo>
                  <a:pt x="1724" y="2300"/>
                </a:lnTo>
                <a:lnTo>
                  <a:pt x="1629" y="2302"/>
                </a:lnTo>
                <a:lnTo>
                  <a:pt x="1535" y="2311"/>
                </a:lnTo>
                <a:lnTo>
                  <a:pt x="1443" y="2326"/>
                </a:lnTo>
                <a:lnTo>
                  <a:pt x="1353" y="2346"/>
                </a:lnTo>
                <a:lnTo>
                  <a:pt x="1265" y="2371"/>
                </a:lnTo>
                <a:lnTo>
                  <a:pt x="1180" y="2401"/>
                </a:lnTo>
                <a:lnTo>
                  <a:pt x="1098" y="2437"/>
                </a:lnTo>
                <a:lnTo>
                  <a:pt x="1018" y="2478"/>
                </a:lnTo>
                <a:lnTo>
                  <a:pt x="940" y="2523"/>
                </a:lnTo>
                <a:lnTo>
                  <a:pt x="866" y="2572"/>
                </a:lnTo>
                <a:lnTo>
                  <a:pt x="796" y="2626"/>
                </a:lnTo>
                <a:lnTo>
                  <a:pt x="729" y="2684"/>
                </a:lnTo>
                <a:lnTo>
                  <a:pt x="665" y="2745"/>
                </a:lnTo>
                <a:lnTo>
                  <a:pt x="605" y="2811"/>
                </a:lnTo>
                <a:lnTo>
                  <a:pt x="549" y="2880"/>
                </a:lnTo>
                <a:lnTo>
                  <a:pt x="498" y="2953"/>
                </a:lnTo>
                <a:lnTo>
                  <a:pt x="451" y="3028"/>
                </a:lnTo>
                <a:lnTo>
                  <a:pt x="408" y="3107"/>
                </a:lnTo>
                <a:lnTo>
                  <a:pt x="370" y="3189"/>
                </a:lnTo>
                <a:lnTo>
                  <a:pt x="338" y="3273"/>
                </a:lnTo>
                <a:lnTo>
                  <a:pt x="309" y="3360"/>
                </a:lnTo>
                <a:lnTo>
                  <a:pt x="287" y="3449"/>
                </a:lnTo>
                <a:lnTo>
                  <a:pt x="0" y="3449"/>
                </a:lnTo>
                <a:lnTo>
                  <a:pt x="0" y="3449"/>
                </a:lnTo>
                <a:lnTo>
                  <a:pt x="22" y="3349"/>
                </a:lnTo>
                <a:lnTo>
                  <a:pt x="49" y="3252"/>
                </a:lnTo>
                <a:lnTo>
                  <a:pt x="83" y="3156"/>
                </a:lnTo>
                <a:lnTo>
                  <a:pt x="122" y="3063"/>
                </a:lnTo>
                <a:lnTo>
                  <a:pt x="166" y="2973"/>
                </a:lnTo>
                <a:lnTo>
                  <a:pt x="214" y="2886"/>
                </a:lnTo>
                <a:lnTo>
                  <a:pt x="267" y="2801"/>
                </a:lnTo>
                <a:lnTo>
                  <a:pt x="325" y="2720"/>
                </a:lnTo>
                <a:lnTo>
                  <a:pt x="388" y="2642"/>
                </a:lnTo>
                <a:lnTo>
                  <a:pt x="455" y="2568"/>
                </a:lnTo>
                <a:lnTo>
                  <a:pt x="525" y="2498"/>
                </a:lnTo>
                <a:lnTo>
                  <a:pt x="601" y="2431"/>
                </a:lnTo>
                <a:lnTo>
                  <a:pt x="678" y="2369"/>
                </a:lnTo>
                <a:lnTo>
                  <a:pt x="761" y="2311"/>
                </a:lnTo>
                <a:lnTo>
                  <a:pt x="846" y="2258"/>
                </a:lnTo>
                <a:lnTo>
                  <a:pt x="935" y="2209"/>
                </a:lnTo>
                <a:lnTo>
                  <a:pt x="1026" y="2165"/>
                </a:lnTo>
                <a:lnTo>
                  <a:pt x="1121" y="2127"/>
                </a:lnTo>
                <a:lnTo>
                  <a:pt x="1051" y="2081"/>
                </a:lnTo>
                <a:lnTo>
                  <a:pt x="986" y="2031"/>
                </a:lnTo>
                <a:lnTo>
                  <a:pt x="925" y="1977"/>
                </a:lnTo>
                <a:lnTo>
                  <a:pt x="868" y="1918"/>
                </a:lnTo>
                <a:lnTo>
                  <a:pt x="816" y="1855"/>
                </a:lnTo>
                <a:lnTo>
                  <a:pt x="767" y="1789"/>
                </a:lnTo>
                <a:lnTo>
                  <a:pt x="723" y="1719"/>
                </a:lnTo>
                <a:lnTo>
                  <a:pt x="686" y="1645"/>
                </a:lnTo>
                <a:lnTo>
                  <a:pt x="652" y="1570"/>
                </a:lnTo>
                <a:lnTo>
                  <a:pt x="625" y="1490"/>
                </a:lnTo>
                <a:lnTo>
                  <a:pt x="604" y="1408"/>
                </a:lnTo>
                <a:lnTo>
                  <a:pt x="588" y="1324"/>
                </a:lnTo>
                <a:lnTo>
                  <a:pt x="578" y="1237"/>
                </a:lnTo>
                <a:lnTo>
                  <a:pt x="574" y="1149"/>
                </a:lnTo>
                <a:lnTo>
                  <a:pt x="578" y="1064"/>
                </a:lnTo>
                <a:lnTo>
                  <a:pt x="587" y="980"/>
                </a:lnTo>
                <a:lnTo>
                  <a:pt x="603" y="899"/>
                </a:lnTo>
                <a:lnTo>
                  <a:pt x="624" y="818"/>
                </a:lnTo>
                <a:lnTo>
                  <a:pt x="650" y="741"/>
                </a:lnTo>
                <a:lnTo>
                  <a:pt x="682" y="666"/>
                </a:lnTo>
                <a:lnTo>
                  <a:pt x="719" y="594"/>
                </a:lnTo>
                <a:lnTo>
                  <a:pt x="760" y="524"/>
                </a:lnTo>
                <a:lnTo>
                  <a:pt x="807" y="458"/>
                </a:lnTo>
                <a:lnTo>
                  <a:pt x="857" y="396"/>
                </a:lnTo>
                <a:lnTo>
                  <a:pt x="912" y="338"/>
                </a:lnTo>
                <a:lnTo>
                  <a:pt x="971" y="283"/>
                </a:lnTo>
                <a:lnTo>
                  <a:pt x="1034" y="232"/>
                </a:lnTo>
                <a:lnTo>
                  <a:pt x="1100" y="186"/>
                </a:lnTo>
                <a:lnTo>
                  <a:pt x="1169" y="144"/>
                </a:lnTo>
                <a:lnTo>
                  <a:pt x="1240" y="107"/>
                </a:lnTo>
                <a:lnTo>
                  <a:pt x="1316" y="76"/>
                </a:lnTo>
                <a:lnTo>
                  <a:pt x="1393" y="48"/>
                </a:lnTo>
                <a:lnTo>
                  <a:pt x="1473" y="27"/>
                </a:lnTo>
                <a:lnTo>
                  <a:pt x="1555" y="13"/>
                </a:lnTo>
                <a:lnTo>
                  <a:pt x="1638" y="3"/>
                </a:lnTo>
                <a:lnTo>
                  <a:pt x="17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713102" y="2002208"/>
            <a:ext cx="2367752" cy="1170962"/>
          </a:xfrm>
          <a:prstGeom prst="roundRect">
            <a:avLst>
              <a:gd name="adj" fmla="val 8300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>
                <a:latin typeface="BPG Nino Mtavruli" panose="02000806000000020004" pitchFamily="2" charset="0"/>
              </a:rPr>
              <a:t>უკავშირდება ევროინს ასისტანსს ნომერზე </a:t>
            </a:r>
            <a:r>
              <a:rPr lang="en-US" sz="1000" dirty="0">
                <a:latin typeface="BPG Nino Mtavruli" panose="02000806000000020004" pitchFamily="2" charset="0"/>
              </a:rPr>
              <a:t>+ 995 (32) 220 33 33 </a:t>
            </a:r>
            <a:r>
              <a:rPr lang="ka-GE" sz="1000" dirty="0" smtClean="0">
                <a:latin typeface="BPG Nino Mtavruli" panose="02000806000000020004" pitchFamily="2" charset="0"/>
              </a:rPr>
              <a:t> </a:t>
            </a:r>
            <a:r>
              <a:rPr lang="ka-GE" sz="1000" dirty="0">
                <a:latin typeface="BPG Nino Mtavruli" panose="02000806000000020004" pitchFamily="2" charset="0"/>
              </a:rPr>
              <a:t>და ეწერება ოჯახის ექიმთან</a:t>
            </a:r>
            <a:endParaRPr lang="en-US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5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www.euroins.ge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0865" y="260988"/>
            <a:ext cx="7886700" cy="528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1E2631"/>
                </a:solidFill>
                <a:latin typeface="BPG Nino Mtavruli" panose="02000806000000020004" pitchFamily="2" charset="0"/>
                <a:ea typeface="+mj-ea"/>
                <a:cs typeface="BPG Ingiri Arial" panose="020B0604020202020204" pitchFamily="34" charset="0"/>
              </a:defRPr>
            </a:lvl1pPr>
          </a:lstStyle>
          <a:p>
            <a:r>
              <a:rPr lang="ka-GE" dirty="0" smtClean="0"/>
              <a:t>ონლაინ ანაზღაურების მოთხოვნა</a:t>
            </a:r>
            <a:endParaRPr lang="en-US" dirty="0"/>
          </a:p>
        </p:txBody>
      </p:sp>
      <p:sp>
        <p:nvSpPr>
          <p:cNvPr id="91" name="Slide Number Placeholder 5"/>
          <p:cNvSpPr txBox="1">
            <a:spLocks/>
          </p:cNvSpPr>
          <p:nvPr/>
        </p:nvSpPr>
        <p:spPr>
          <a:xfrm>
            <a:off x="6528021" y="4795283"/>
            <a:ext cx="186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713232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8B0159-F11A-4772-95DF-D5B47B51B8A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2" name="Slide Number Placeholder 4"/>
          <p:cNvSpPr txBox="1">
            <a:spLocks/>
          </p:cNvSpPr>
          <p:nvPr/>
        </p:nvSpPr>
        <p:spPr>
          <a:xfrm>
            <a:off x="6528021" y="4795283"/>
            <a:ext cx="186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713232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9" name="Freeform 17"/>
          <p:cNvSpPr>
            <a:spLocks noEditPoints="1"/>
          </p:cNvSpPr>
          <p:nvPr/>
        </p:nvSpPr>
        <p:spPr bwMode="auto">
          <a:xfrm>
            <a:off x="3287315" y="1314184"/>
            <a:ext cx="262700" cy="262067"/>
          </a:xfrm>
          <a:custGeom>
            <a:avLst/>
            <a:gdLst>
              <a:gd name="T0" fmla="*/ 1507 w 3448"/>
              <a:gd name="T1" fmla="*/ 315 h 3449"/>
              <a:gd name="T2" fmla="*/ 1251 w 3448"/>
              <a:gd name="T3" fmla="*/ 430 h 3449"/>
              <a:gd name="T4" fmla="*/ 1046 w 3448"/>
              <a:gd name="T5" fmla="*/ 619 h 3449"/>
              <a:gd name="T6" fmla="*/ 911 w 3448"/>
              <a:gd name="T7" fmla="*/ 864 h 3449"/>
              <a:gd name="T8" fmla="*/ 862 w 3448"/>
              <a:gd name="T9" fmla="*/ 1149 h 3449"/>
              <a:gd name="T10" fmla="*/ 911 w 3448"/>
              <a:gd name="T11" fmla="*/ 1434 h 3449"/>
              <a:gd name="T12" fmla="*/ 1046 w 3448"/>
              <a:gd name="T13" fmla="*/ 1680 h 3449"/>
              <a:gd name="T14" fmla="*/ 1251 w 3448"/>
              <a:gd name="T15" fmla="*/ 1869 h 3449"/>
              <a:gd name="T16" fmla="*/ 1507 w 3448"/>
              <a:gd name="T17" fmla="*/ 1984 h 3449"/>
              <a:gd name="T18" fmla="*/ 1798 w 3448"/>
              <a:gd name="T19" fmla="*/ 2008 h 3449"/>
              <a:gd name="T20" fmla="*/ 2075 w 3448"/>
              <a:gd name="T21" fmla="*/ 1937 h 3449"/>
              <a:gd name="T22" fmla="*/ 2307 w 3448"/>
              <a:gd name="T23" fmla="*/ 1783 h 3449"/>
              <a:gd name="T24" fmla="*/ 2479 w 3448"/>
              <a:gd name="T25" fmla="*/ 1563 h 3449"/>
              <a:gd name="T26" fmla="*/ 2574 w 3448"/>
              <a:gd name="T27" fmla="*/ 1296 h 3449"/>
              <a:gd name="T28" fmla="*/ 2574 w 3448"/>
              <a:gd name="T29" fmla="*/ 1003 h 3449"/>
              <a:gd name="T30" fmla="*/ 2479 w 3448"/>
              <a:gd name="T31" fmla="*/ 735 h 3449"/>
              <a:gd name="T32" fmla="*/ 2307 w 3448"/>
              <a:gd name="T33" fmla="*/ 516 h 3449"/>
              <a:gd name="T34" fmla="*/ 2075 w 3448"/>
              <a:gd name="T35" fmla="*/ 363 h 3449"/>
              <a:gd name="T36" fmla="*/ 1798 w 3448"/>
              <a:gd name="T37" fmla="*/ 291 h 3449"/>
              <a:gd name="T38" fmla="*/ 1809 w 3448"/>
              <a:gd name="T39" fmla="*/ 3 h 3449"/>
              <a:gd name="T40" fmla="*/ 2132 w 3448"/>
              <a:gd name="T41" fmla="*/ 76 h 3449"/>
              <a:gd name="T42" fmla="*/ 2414 w 3448"/>
              <a:gd name="T43" fmla="*/ 232 h 3449"/>
              <a:gd name="T44" fmla="*/ 2642 w 3448"/>
              <a:gd name="T45" fmla="*/ 458 h 3449"/>
              <a:gd name="T46" fmla="*/ 2798 w 3448"/>
              <a:gd name="T47" fmla="*/ 741 h 3449"/>
              <a:gd name="T48" fmla="*/ 2870 w 3448"/>
              <a:gd name="T49" fmla="*/ 1064 h 3449"/>
              <a:gd name="T50" fmla="*/ 2845 w 3448"/>
              <a:gd name="T51" fmla="*/ 1408 h 3449"/>
              <a:gd name="T52" fmla="*/ 2725 w 3448"/>
              <a:gd name="T53" fmla="*/ 1719 h 3449"/>
              <a:gd name="T54" fmla="*/ 2523 w 3448"/>
              <a:gd name="T55" fmla="*/ 1977 h 3449"/>
              <a:gd name="T56" fmla="*/ 2422 w 3448"/>
              <a:gd name="T57" fmla="*/ 2163 h 3449"/>
              <a:gd name="T58" fmla="*/ 2770 w 3448"/>
              <a:gd name="T59" fmla="*/ 2360 h 3449"/>
              <a:gd name="T60" fmla="*/ 3060 w 3448"/>
              <a:gd name="T61" fmla="*/ 2631 h 3449"/>
              <a:gd name="T62" fmla="*/ 3283 w 3448"/>
              <a:gd name="T63" fmla="*/ 2964 h 3449"/>
              <a:gd name="T64" fmla="*/ 3426 w 3448"/>
              <a:gd name="T65" fmla="*/ 3347 h 3449"/>
              <a:gd name="T66" fmla="*/ 3110 w 3448"/>
              <a:gd name="T67" fmla="*/ 3273 h 3449"/>
              <a:gd name="T68" fmla="*/ 2951 w 3448"/>
              <a:gd name="T69" fmla="*/ 2953 h 3449"/>
              <a:gd name="T70" fmla="*/ 2720 w 3448"/>
              <a:gd name="T71" fmla="*/ 2684 h 3449"/>
              <a:gd name="T72" fmla="*/ 2431 w 3448"/>
              <a:gd name="T73" fmla="*/ 2478 h 3449"/>
              <a:gd name="T74" fmla="*/ 2094 w 3448"/>
              <a:gd name="T75" fmla="*/ 2346 h 3449"/>
              <a:gd name="T76" fmla="*/ 1724 w 3448"/>
              <a:gd name="T77" fmla="*/ 2300 h 3449"/>
              <a:gd name="T78" fmla="*/ 1353 w 3448"/>
              <a:gd name="T79" fmla="*/ 2346 h 3449"/>
              <a:gd name="T80" fmla="*/ 1018 w 3448"/>
              <a:gd name="T81" fmla="*/ 2478 h 3449"/>
              <a:gd name="T82" fmla="*/ 729 w 3448"/>
              <a:gd name="T83" fmla="*/ 2684 h 3449"/>
              <a:gd name="T84" fmla="*/ 498 w 3448"/>
              <a:gd name="T85" fmla="*/ 2953 h 3449"/>
              <a:gd name="T86" fmla="*/ 338 w 3448"/>
              <a:gd name="T87" fmla="*/ 3273 h 3449"/>
              <a:gd name="T88" fmla="*/ 0 w 3448"/>
              <a:gd name="T89" fmla="*/ 3449 h 3449"/>
              <a:gd name="T90" fmla="*/ 122 w 3448"/>
              <a:gd name="T91" fmla="*/ 3063 h 3449"/>
              <a:gd name="T92" fmla="*/ 325 w 3448"/>
              <a:gd name="T93" fmla="*/ 2720 h 3449"/>
              <a:gd name="T94" fmla="*/ 601 w 3448"/>
              <a:gd name="T95" fmla="*/ 2431 h 3449"/>
              <a:gd name="T96" fmla="*/ 935 w 3448"/>
              <a:gd name="T97" fmla="*/ 2209 h 3449"/>
              <a:gd name="T98" fmla="*/ 986 w 3448"/>
              <a:gd name="T99" fmla="*/ 2031 h 3449"/>
              <a:gd name="T100" fmla="*/ 767 w 3448"/>
              <a:gd name="T101" fmla="*/ 1789 h 3449"/>
              <a:gd name="T102" fmla="*/ 625 w 3448"/>
              <a:gd name="T103" fmla="*/ 1490 h 3449"/>
              <a:gd name="T104" fmla="*/ 574 w 3448"/>
              <a:gd name="T105" fmla="*/ 1149 h 3449"/>
              <a:gd name="T106" fmla="*/ 624 w 3448"/>
              <a:gd name="T107" fmla="*/ 818 h 3449"/>
              <a:gd name="T108" fmla="*/ 760 w 3448"/>
              <a:gd name="T109" fmla="*/ 524 h 3449"/>
              <a:gd name="T110" fmla="*/ 971 w 3448"/>
              <a:gd name="T111" fmla="*/ 283 h 3449"/>
              <a:gd name="T112" fmla="*/ 1240 w 3448"/>
              <a:gd name="T113" fmla="*/ 107 h 3449"/>
              <a:gd name="T114" fmla="*/ 1555 w 3448"/>
              <a:gd name="T115" fmla="*/ 13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48" h="3449">
                <a:moveTo>
                  <a:pt x="1724" y="287"/>
                </a:moveTo>
                <a:lnTo>
                  <a:pt x="1650" y="291"/>
                </a:lnTo>
                <a:lnTo>
                  <a:pt x="1578" y="300"/>
                </a:lnTo>
                <a:lnTo>
                  <a:pt x="1507" y="315"/>
                </a:lnTo>
                <a:lnTo>
                  <a:pt x="1439" y="336"/>
                </a:lnTo>
                <a:lnTo>
                  <a:pt x="1373" y="363"/>
                </a:lnTo>
                <a:lnTo>
                  <a:pt x="1310" y="394"/>
                </a:lnTo>
                <a:lnTo>
                  <a:pt x="1251" y="430"/>
                </a:lnTo>
                <a:lnTo>
                  <a:pt x="1194" y="471"/>
                </a:lnTo>
                <a:lnTo>
                  <a:pt x="1141" y="516"/>
                </a:lnTo>
                <a:lnTo>
                  <a:pt x="1091" y="565"/>
                </a:lnTo>
                <a:lnTo>
                  <a:pt x="1046" y="619"/>
                </a:lnTo>
                <a:lnTo>
                  <a:pt x="1005" y="675"/>
                </a:lnTo>
                <a:lnTo>
                  <a:pt x="969" y="735"/>
                </a:lnTo>
                <a:lnTo>
                  <a:pt x="937" y="798"/>
                </a:lnTo>
                <a:lnTo>
                  <a:pt x="911" y="864"/>
                </a:lnTo>
                <a:lnTo>
                  <a:pt x="890" y="932"/>
                </a:lnTo>
                <a:lnTo>
                  <a:pt x="874" y="1003"/>
                </a:lnTo>
                <a:lnTo>
                  <a:pt x="865" y="1075"/>
                </a:lnTo>
                <a:lnTo>
                  <a:pt x="862" y="1149"/>
                </a:lnTo>
                <a:lnTo>
                  <a:pt x="865" y="1224"/>
                </a:lnTo>
                <a:lnTo>
                  <a:pt x="874" y="1296"/>
                </a:lnTo>
                <a:lnTo>
                  <a:pt x="890" y="1366"/>
                </a:lnTo>
                <a:lnTo>
                  <a:pt x="911" y="1434"/>
                </a:lnTo>
                <a:lnTo>
                  <a:pt x="937" y="1501"/>
                </a:lnTo>
                <a:lnTo>
                  <a:pt x="969" y="1563"/>
                </a:lnTo>
                <a:lnTo>
                  <a:pt x="1005" y="1623"/>
                </a:lnTo>
                <a:lnTo>
                  <a:pt x="1046" y="1680"/>
                </a:lnTo>
                <a:lnTo>
                  <a:pt x="1091" y="1733"/>
                </a:lnTo>
                <a:lnTo>
                  <a:pt x="1141" y="1783"/>
                </a:lnTo>
                <a:lnTo>
                  <a:pt x="1194" y="1828"/>
                </a:lnTo>
                <a:lnTo>
                  <a:pt x="1251" y="1869"/>
                </a:lnTo>
                <a:lnTo>
                  <a:pt x="1310" y="1905"/>
                </a:lnTo>
                <a:lnTo>
                  <a:pt x="1373" y="1937"/>
                </a:lnTo>
                <a:lnTo>
                  <a:pt x="1439" y="1963"/>
                </a:lnTo>
                <a:lnTo>
                  <a:pt x="1507" y="1984"/>
                </a:lnTo>
                <a:lnTo>
                  <a:pt x="1578" y="2000"/>
                </a:lnTo>
                <a:lnTo>
                  <a:pt x="1650" y="2008"/>
                </a:lnTo>
                <a:lnTo>
                  <a:pt x="1724" y="2011"/>
                </a:lnTo>
                <a:lnTo>
                  <a:pt x="1798" y="2008"/>
                </a:lnTo>
                <a:lnTo>
                  <a:pt x="1870" y="2000"/>
                </a:lnTo>
                <a:lnTo>
                  <a:pt x="1941" y="1984"/>
                </a:lnTo>
                <a:lnTo>
                  <a:pt x="2010" y="1963"/>
                </a:lnTo>
                <a:lnTo>
                  <a:pt x="2075" y="1937"/>
                </a:lnTo>
                <a:lnTo>
                  <a:pt x="2137" y="1905"/>
                </a:lnTo>
                <a:lnTo>
                  <a:pt x="2198" y="1869"/>
                </a:lnTo>
                <a:lnTo>
                  <a:pt x="2255" y="1828"/>
                </a:lnTo>
                <a:lnTo>
                  <a:pt x="2307" y="1783"/>
                </a:lnTo>
                <a:lnTo>
                  <a:pt x="2357" y="1733"/>
                </a:lnTo>
                <a:lnTo>
                  <a:pt x="2403" y="1680"/>
                </a:lnTo>
                <a:lnTo>
                  <a:pt x="2444" y="1623"/>
                </a:lnTo>
                <a:lnTo>
                  <a:pt x="2479" y="1563"/>
                </a:lnTo>
                <a:lnTo>
                  <a:pt x="2511" y="1501"/>
                </a:lnTo>
                <a:lnTo>
                  <a:pt x="2537" y="1434"/>
                </a:lnTo>
                <a:lnTo>
                  <a:pt x="2558" y="1366"/>
                </a:lnTo>
                <a:lnTo>
                  <a:pt x="2574" y="1296"/>
                </a:lnTo>
                <a:lnTo>
                  <a:pt x="2583" y="1224"/>
                </a:lnTo>
                <a:lnTo>
                  <a:pt x="2586" y="1149"/>
                </a:lnTo>
                <a:lnTo>
                  <a:pt x="2583" y="1075"/>
                </a:lnTo>
                <a:lnTo>
                  <a:pt x="2574" y="1003"/>
                </a:lnTo>
                <a:lnTo>
                  <a:pt x="2558" y="932"/>
                </a:lnTo>
                <a:lnTo>
                  <a:pt x="2537" y="864"/>
                </a:lnTo>
                <a:lnTo>
                  <a:pt x="2511" y="798"/>
                </a:lnTo>
                <a:lnTo>
                  <a:pt x="2479" y="735"/>
                </a:lnTo>
                <a:lnTo>
                  <a:pt x="2444" y="675"/>
                </a:lnTo>
                <a:lnTo>
                  <a:pt x="2403" y="619"/>
                </a:lnTo>
                <a:lnTo>
                  <a:pt x="2357" y="565"/>
                </a:lnTo>
                <a:lnTo>
                  <a:pt x="2307" y="516"/>
                </a:lnTo>
                <a:lnTo>
                  <a:pt x="2255" y="471"/>
                </a:lnTo>
                <a:lnTo>
                  <a:pt x="2198" y="430"/>
                </a:lnTo>
                <a:lnTo>
                  <a:pt x="2137" y="394"/>
                </a:lnTo>
                <a:lnTo>
                  <a:pt x="2075" y="363"/>
                </a:lnTo>
                <a:lnTo>
                  <a:pt x="2010" y="336"/>
                </a:lnTo>
                <a:lnTo>
                  <a:pt x="1941" y="315"/>
                </a:lnTo>
                <a:lnTo>
                  <a:pt x="1870" y="300"/>
                </a:lnTo>
                <a:lnTo>
                  <a:pt x="1798" y="291"/>
                </a:lnTo>
                <a:lnTo>
                  <a:pt x="1724" y="287"/>
                </a:lnTo>
                <a:close/>
                <a:moveTo>
                  <a:pt x="1724" y="0"/>
                </a:moveTo>
                <a:lnTo>
                  <a:pt x="1724" y="0"/>
                </a:lnTo>
                <a:lnTo>
                  <a:pt x="1809" y="3"/>
                </a:lnTo>
                <a:lnTo>
                  <a:pt x="1893" y="13"/>
                </a:lnTo>
                <a:lnTo>
                  <a:pt x="1975" y="27"/>
                </a:lnTo>
                <a:lnTo>
                  <a:pt x="2055" y="48"/>
                </a:lnTo>
                <a:lnTo>
                  <a:pt x="2132" y="76"/>
                </a:lnTo>
                <a:lnTo>
                  <a:pt x="2208" y="107"/>
                </a:lnTo>
                <a:lnTo>
                  <a:pt x="2280" y="144"/>
                </a:lnTo>
                <a:lnTo>
                  <a:pt x="2349" y="186"/>
                </a:lnTo>
                <a:lnTo>
                  <a:pt x="2414" y="232"/>
                </a:lnTo>
                <a:lnTo>
                  <a:pt x="2477" y="283"/>
                </a:lnTo>
                <a:lnTo>
                  <a:pt x="2536" y="338"/>
                </a:lnTo>
                <a:lnTo>
                  <a:pt x="2590" y="396"/>
                </a:lnTo>
                <a:lnTo>
                  <a:pt x="2642" y="458"/>
                </a:lnTo>
                <a:lnTo>
                  <a:pt x="2688" y="524"/>
                </a:lnTo>
                <a:lnTo>
                  <a:pt x="2730" y="594"/>
                </a:lnTo>
                <a:lnTo>
                  <a:pt x="2766" y="666"/>
                </a:lnTo>
                <a:lnTo>
                  <a:pt x="2798" y="741"/>
                </a:lnTo>
                <a:lnTo>
                  <a:pt x="2824" y="818"/>
                </a:lnTo>
                <a:lnTo>
                  <a:pt x="2845" y="899"/>
                </a:lnTo>
                <a:lnTo>
                  <a:pt x="2861" y="980"/>
                </a:lnTo>
                <a:lnTo>
                  <a:pt x="2870" y="1064"/>
                </a:lnTo>
                <a:lnTo>
                  <a:pt x="2873" y="1149"/>
                </a:lnTo>
                <a:lnTo>
                  <a:pt x="2870" y="1237"/>
                </a:lnTo>
                <a:lnTo>
                  <a:pt x="2861" y="1324"/>
                </a:lnTo>
                <a:lnTo>
                  <a:pt x="2845" y="1408"/>
                </a:lnTo>
                <a:lnTo>
                  <a:pt x="2823" y="1490"/>
                </a:lnTo>
                <a:lnTo>
                  <a:pt x="2796" y="1570"/>
                </a:lnTo>
                <a:lnTo>
                  <a:pt x="2762" y="1645"/>
                </a:lnTo>
                <a:lnTo>
                  <a:pt x="2725" y="1719"/>
                </a:lnTo>
                <a:lnTo>
                  <a:pt x="2682" y="1789"/>
                </a:lnTo>
                <a:lnTo>
                  <a:pt x="2633" y="1855"/>
                </a:lnTo>
                <a:lnTo>
                  <a:pt x="2580" y="1918"/>
                </a:lnTo>
                <a:lnTo>
                  <a:pt x="2523" y="1977"/>
                </a:lnTo>
                <a:lnTo>
                  <a:pt x="2461" y="2031"/>
                </a:lnTo>
                <a:lnTo>
                  <a:pt x="2396" y="2081"/>
                </a:lnTo>
                <a:lnTo>
                  <a:pt x="2327" y="2127"/>
                </a:lnTo>
                <a:lnTo>
                  <a:pt x="2422" y="2163"/>
                </a:lnTo>
                <a:lnTo>
                  <a:pt x="2514" y="2204"/>
                </a:lnTo>
                <a:lnTo>
                  <a:pt x="2602" y="2251"/>
                </a:lnTo>
                <a:lnTo>
                  <a:pt x="2688" y="2304"/>
                </a:lnTo>
                <a:lnTo>
                  <a:pt x="2770" y="2360"/>
                </a:lnTo>
                <a:lnTo>
                  <a:pt x="2848" y="2421"/>
                </a:lnTo>
                <a:lnTo>
                  <a:pt x="2923" y="2487"/>
                </a:lnTo>
                <a:lnTo>
                  <a:pt x="2994" y="2557"/>
                </a:lnTo>
                <a:lnTo>
                  <a:pt x="3060" y="2631"/>
                </a:lnTo>
                <a:lnTo>
                  <a:pt x="3123" y="2709"/>
                </a:lnTo>
                <a:lnTo>
                  <a:pt x="3181" y="2791"/>
                </a:lnTo>
                <a:lnTo>
                  <a:pt x="3234" y="2876"/>
                </a:lnTo>
                <a:lnTo>
                  <a:pt x="3283" y="2964"/>
                </a:lnTo>
                <a:lnTo>
                  <a:pt x="3326" y="3055"/>
                </a:lnTo>
                <a:lnTo>
                  <a:pt x="3365" y="3150"/>
                </a:lnTo>
                <a:lnTo>
                  <a:pt x="3399" y="3247"/>
                </a:lnTo>
                <a:lnTo>
                  <a:pt x="3426" y="3347"/>
                </a:lnTo>
                <a:lnTo>
                  <a:pt x="3448" y="3449"/>
                </a:lnTo>
                <a:lnTo>
                  <a:pt x="3161" y="3449"/>
                </a:lnTo>
                <a:lnTo>
                  <a:pt x="3139" y="3360"/>
                </a:lnTo>
                <a:lnTo>
                  <a:pt x="3110" y="3273"/>
                </a:lnTo>
                <a:lnTo>
                  <a:pt x="3078" y="3189"/>
                </a:lnTo>
                <a:lnTo>
                  <a:pt x="3040" y="3107"/>
                </a:lnTo>
                <a:lnTo>
                  <a:pt x="2998" y="3028"/>
                </a:lnTo>
                <a:lnTo>
                  <a:pt x="2951" y="2953"/>
                </a:lnTo>
                <a:lnTo>
                  <a:pt x="2899" y="2880"/>
                </a:lnTo>
                <a:lnTo>
                  <a:pt x="2843" y="2811"/>
                </a:lnTo>
                <a:lnTo>
                  <a:pt x="2783" y="2745"/>
                </a:lnTo>
                <a:lnTo>
                  <a:pt x="2720" y="2684"/>
                </a:lnTo>
                <a:lnTo>
                  <a:pt x="2652" y="2626"/>
                </a:lnTo>
                <a:lnTo>
                  <a:pt x="2582" y="2572"/>
                </a:lnTo>
                <a:lnTo>
                  <a:pt x="2508" y="2523"/>
                </a:lnTo>
                <a:lnTo>
                  <a:pt x="2431" y="2478"/>
                </a:lnTo>
                <a:lnTo>
                  <a:pt x="2350" y="2437"/>
                </a:lnTo>
                <a:lnTo>
                  <a:pt x="2267" y="2401"/>
                </a:lnTo>
                <a:lnTo>
                  <a:pt x="2183" y="2371"/>
                </a:lnTo>
                <a:lnTo>
                  <a:pt x="2094" y="2346"/>
                </a:lnTo>
                <a:lnTo>
                  <a:pt x="2004" y="2326"/>
                </a:lnTo>
                <a:lnTo>
                  <a:pt x="1913" y="2311"/>
                </a:lnTo>
                <a:lnTo>
                  <a:pt x="1819" y="2302"/>
                </a:lnTo>
                <a:lnTo>
                  <a:pt x="1724" y="2300"/>
                </a:lnTo>
                <a:lnTo>
                  <a:pt x="1629" y="2302"/>
                </a:lnTo>
                <a:lnTo>
                  <a:pt x="1535" y="2311"/>
                </a:lnTo>
                <a:lnTo>
                  <a:pt x="1443" y="2326"/>
                </a:lnTo>
                <a:lnTo>
                  <a:pt x="1353" y="2346"/>
                </a:lnTo>
                <a:lnTo>
                  <a:pt x="1265" y="2371"/>
                </a:lnTo>
                <a:lnTo>
                  <a:pt x="1180" y="2401"/>
                </a:lnTo>
                <a:lnTo>
                  <a:pt x="1098" y="2437"/>
                </a:lnTo>
                <a:lnTo>
                  <a:pt x="1018" y="2478"/>
                </a:lnTo>
                <a:lnTo>
                  <a:pt x="940" y="2523"/>
                </a:lnTo>
                <a:lnTo>
                  <a:pt x="866" y="2572"/>
                </a:lnTo>
                <a:lnTo>
                  <a:pt x="796" y="2626"/>
                </a:lnTo>
                <a:lnTo>
                  <a:pt x="729" y="2684"/>
                </a:lnTo>
                <a:lnTo>
                  <a:pt x="665" y="2745"/>
                </a:lnTo>
                <a:lnTo>
                  <a:pt x="605" y="2811"/>
                </a:lnTo>
                <a:lnTo>
                  <a:pt x="549" y="2880"/>
                </a:lnTo>
                <a:lnTo>
                  <a:pt x="498" y="2953"/>
                </a:lnTo>
                <a:lnTo>
                  <a:pt x="451" y="3028"/>
                </a:lnTo>
                <a:lnTo>
                  <a:pt x="408" y="3107"/>
                </a:lnTo>
                <a:lnTo>
                  <a:pt x="370" y="3189"/>
                </a:lnTo>
                <a:lnTo>
                  <a:pt x="338" y="3273"/>
                </a:lnTo>
                <a:lnTo>
                  <a:pt x="309" y="3360"/>
                </a:lnTo>
                <a:lnTo>
                  <a:pt x="287" y="3449"/>
                </a:lnTo>
                <a:lnTo>
                  <a:pt x="0" y="3449"/>
                </a:lnTo>
                <a:lnTo>
                  <a:pt x="0" y="3449"/>
                </a:lnTo>
                <a:lnTo>
                  <a:pt x="22" y="3349"/>
                </a:lnTo>
                <a:lnTo>
                  <a:pt x="49" y="3252"/>
                </a:lnTo>
                <a:lnTo>
                  <a:pt x="83" y="3156"/>
                </a:lnTo>
                <a:lnTo>
                  <a:pt x="122" y="3063"/>
                </a:lnTo>
                <a:lnTo>
                  <a:pt x="166" y="2973"/>
                </a:lnTo>
                <a:lnTo>
                  <a:pt x="214" y="2886"/>
                </a:lnTo>
                <a:lnTo>
                  <a:pt x="267" y="2801"/>
                </a:lnTo>
                <a:lnTo>
                  <a:pt x="325" y="2720"/>
                </a:lnTo>
                <a:lnTo>
                  <a:pt x="388" y="2642"/>
                </a:lnTo>
                <a:lnTo>
                  <a:pt x="455" y="2568"/>
                </a:lnTo>
                <a:lnTo>
                  <a:pt x="525" y="2498"/>
                </a:lnTo>
                <a:lnTo>
                  <a:pt x="601" y="2431"/>
                </a:lnTo>
                <a:lnTo>
                  <a:pt x="678" y="2369"/>
                </a:lnTo>
                <a:lnTo>
                  <a:pt x="761" y="2311"/>
                </a:lnTo>
                <a:lnTo>
                  <a:pt x="846" y="2258"/>
                </a:lnTo>
                <a:lnTo>
                  <a:pt x="935" y="2209"/>
                </a:lnTo>
                <a:lnTo>
                  <a:pt x="1026" y="2165"/>
                </a:lnTo>
                <a:lnTo>
                  <a:pt x="1121" y="2127"/>
                </a:lnTo>
                <a:lnTo>
                  <a:pt x="1051" y="2081"/>
                </a:lnTo>
                <a:lnTo>
                  <a:pt x="986" y="2031"/>
                </a:lnTo>
                <a:lnTo>
                  <a:pt x="925" y="1977"/>
                </a:lnTo>
                <a:lnTo>
                  <a:pt x="868" y="1918"/>
                </a:lnTo>
                <a:lnTo>
                  <a:pt x="816" y="1855"/>
                </a:lnTo>
                <a:lnTo>
                  <a:pt x="767" y="1789"/>
                </a:lnTo>
                <a:lnTo>
                  <a:pt x="723" y="1719"/>
                </a:lnTo>
                <a:lnTo>
                  <a:pt x="686" y="1645"/>
                </a:lnTo>
                <a:lnTo>
                  <a:pt x="652" y="1570"/>
                </a:lnTo>
                <a:lnTo>
                  <a:pt x="625" y="1490"/>
                </a:lnTo>
                <a:lnTo>
                  <a:pt x="604" y="1408"/>
                </a:lnTo>
                <a:lnTo>
                  <a:pt x="588" y="1324"/>
                </a:lnTo>
                <a:lnTo>
                  <a:pt x="578" y="1237"/>
                </a:lnTo>
                <a:lnTo>
                  <a:pt x="574" y="1149"/>
                </a:lnTo>
                <a:lnTo>
                  <a:pt x="578" y="1064"/>
                </a:lnTo>
                <a:lnTo>
                  <a:pt x="587" y="980"/>
                </a:lnTo>
                <a:lnTo>
                  <a:pt x="603" y="899"/>
                </a:lnTo>
                <a:lnTo>
                  <a:pt x="624" y="818"/>
                </a:lnTo>
                <a:lnTo>
                  <a:pt x="650" y="741"/>
                </a:lnTo>
                <a:lnTo>
                  <a:pt x="682" y="666"/>
                </a:lnTo>
                <a:lnTo>
                  <a:pt x="719" y="594"/>
                </a:lnTo>
                <a:lnTo>
                  <a:pt x="760" y="524"/>
                </a:lnTo>
                <a:lnTo>
                  <a:pt x="807" y="458"/>
                </a:lnTo>
                <a:lnTo>
                  <a:pt x="857" y="396"/>
                </a:lnTo>
                <a:lnTo>
                  <a:pt x="912" y="338"/>
                </a:lnTo>
                <a:lnTo>
                  <a:pt x="971" y="283"/>
                </a:lnTo>
                <a:lnTo>
                  <a:pt x="1034" y="232"/>
                </a:lnTo>
                <a:lnTo>
                  <a:pt x="1100" y="186"/>
                </a:lnTo>
                <a:lnTo>
                  <a:pt x="1169" y="144"/>
                </a:lnTo>
                <a:lnTo>
                  <a:pt x="1240" y="107"/>
                </a:lnTo>
                <a:lnTo>
                  <a:pt x="1316" y="76"/>
                </a:lnTo>
                <a:lnTo>
                  <a:pt x="1393" y="48"/>
                </a:lnTo>
                <a:lnTo>
                  <a:pt x="1473" y="27"/>
                </a:lnTo>
                <a:lnTo>
                  <a:pt x="1555" y="13"/>
                </a:lnTo>
                <a:lnTo>
                  <a:pt x="1638" y="3"/>
                </a:lnTo>
                <a:lnTo>
                  <a:pt x="17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6" name="Rounded Rectangle 175"/>
          <p:cNvSpPr/>
          <p:nvPr/>
        </p:nvSpPr>
        <p:spPr>
          <a:xfrm>
            <a:off x="1831030" y="1767834"/>
            <a:ext cx="2395840" cy="1021648"/>
          </a:xfrm>
          <a:prstGeom prst="roundRect">
            <a:avLst>
              <a:gd name="adj" fmla="val 12126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 smtClean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ევროინს ჯორჯიას ვებ-გვერდზე -</a:t>
            </a:r>
            <a:r>
              <a:rPr lang="en-US" sz="1000" dirty="0" smtClean="0">
                <a:latin typeface="BPG Nino Mtavruli" panose="02000806000000020004" pitchFamily="2" charset="0"/>
              </a:rPr>
              <a:t>WWW.EUROINS.GE</a:t>
            </a:r>
            <a:r>
              <a:rPr lang="en-US" sz="1000" dirty="0" smtClean="0"/>
              <a:t> </a:t>
            </a:r>
            <a:r>
              <a:rPr lang="ka-GE" sz="1000" dirty="0" smtClean="0">
                <a:latin typeface="BPG Nino Mtavruli" panose="02000806000000020004" pitchFamily="2" charset="0"/>
              </a:rPr>
              <a:t>გადადის მარჯვენა ქვედა მენიუში და ირჩევს</a:t>
            </a:r>
            <a:r>
              <a:rPr lang="en-US" sz="1000" dirty="0" smtClean="0">
                <a:latin typeface="BPG Nino Mtavruli" panose="02000806000000020004" pitchFamily="2" charset="0"/>
              </a:rPr>
              <a:t/>
            </a:r>
            <a:br>
              <a:rPr lang="en-US" sz="1000" dirty="0" smtClean="0">
                <a:latin typeface="BPG Nino Mtavruli" panose="02000806000000020004" pitchFamily="2" charset="0"/>
              </a:rPr>
            </a:br>
            <a:r>
              <a:rPr lang="ka-GE" sz="1000" dirty="0" smtClean="0">
                <a:latin typeface="BPG Nino Mtavruli" panose="02000806000000020004" pitchFamily="2" charset="0"/>
              </a:rPr>
              <a:t>„პირადი კაბინეტ“-ს ან „ონლაინ ანაზღაურება“-ს</a:t>
            </a:r>
            <a:endParaRPr lang="en-US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4905779" y="1767834"/>
            <a:ext cx="2491402" cy="1016945"/>
          </a:xfrm>
          <a:prstGeom prst="roundRect">
            <a:avLst>
              <a:gd name="adj" fmla="val 11218"/>
            </a:avLst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ავსებს  ველებს მოთხოვნილი ინფორმაციით და აგზავნის მონაცემებს</a:t>
            </a:r>
            <a:endParaRPr lang="en-US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948570" y="3059564"/>
            <a:ext cx="7135988" cy="1152982"/>
          </a:xfrm>
          <a:prstGeom prst="roundRect">
            <a:avLst>
              <a:gd name="adj" fmla="val 9695"/>
            </a:avLst>
          </a:prstGeom>
          <a:solidFill>
            <a:srgbClr val="75A9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000" dirty="0" smtClean="0">
              <a:latin typeface="BPG Nino Mtavruli" panose="02000806000000020004" pitchFamily="2" charset="0"/>
            </a:endParaRPr>
          </a:p>
          <a:p>
            <a:pPr algn="ctr"/>
            <a:endParaRPr lang="ka-GE" sz="1000" dirty="0" smtClean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ონლაინ ანაზღაურების მოთხოვნისთვის აუცილებელია  შემდეგი დოკუმენტები: ექიმის </a:t>
            </a:r>
            <a:r>
              <a:rPr lang="ka-GE" sz="1000" dirty="0">
                <a:latin typeface="BPG Nino Mtavruli" panose="02000806000000020004" pitchFamily="2" charset="0"/>
              </a:rPr>
              <a:t>დანიშნულება/სამედიცინო ფორმა # 100, სალაროს შემოსავლის ორდერი ან/და მედიკამენტების ამონაწერი და გადახდის ქვითარი. </a:t>
            </a:r>
            <a:endParaRPr lang="ka-GE" sz="1000" dirty="0" smtClean="0">
              <a:latin typeface="BPG Nino Mtavruli" panose="02000806000000020004" pitchFamily="2" charset="0"/>
            </a:endParaRPr>
          </a:p>
          <a:p>
            <a:pPr algn="ctr"/>
            <a:r>
              <a:rPr lang="en-US" sz="1000" dirty="0" err="1">
                <a:latin typeface="BPG Nino Mtavruli" panose="02000806000000020004" pitchFamily="2" charset="0"/>
              </a:rPr>
              <a:t>ელექტრონულად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ka-GE" sz="1000" dirty="0" smtClean="0">
                <a:latin typeface="BPG Nino Mtavruli" panose="02000806000000020004" pitchFamily="2" charset="0"/>
              </a:rPr>
              <a:t>ატვირთული</a:t>
            </a:r>
            <a:r>
              <a:rPr lang="en-US" sz="1000" dirty="0" smtClean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დოკუმენტაციის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შემთხვევაში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დაზღვეული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ვალდებულია</a:t>
            </a:r>
            <a:r>
              <a:rPr lang="en-US" sz="1000" dirty="0">
                <a:latin typeface="BPG Nino Mtavruli" panose="02000806000000020004" pitchFamily="2" charset="0"/>
              </a:rPr>
              <a:t>, </a:t>
            </a:r>
            <a:r>
              <a:rPr lang="en-US" sz="1000" dirty="0" err="1">
                <a:latin typeface="BPG Nino Mtavruli" panose="02000806000000020004" pitchFamily="2" charset="0"/>
              </a:rPr>
              <a:t>ორიგინალი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დოკუმენტაცია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შეინახოს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არაუმეტეს</a:t>
            </a:r>
            <a:r>
              <a:rPr lang="en-US" sz="1000" dirty="0">
                <a:latin typeface="BPG Nino Mtavruli" panose="02000806000000020004" pitchFamily="2" charset="0"/>
              </a:rPr>
              <a:t> 6 (</a:t>
            </a:r>
            <a:r>
              <a:rPr lang="en-US" sz="1000" dirty="0" err="1">
                <a:latin typeface="BPG Nino Mtavruli" panose="02000806000000020004" pitchFamily="2" charset="0"/>
              </a:rPr>
              <a:t>თვე</a:t>
            </a:r>
            <a:r>
              <a:rPr lang="en-US" sz="1000" dirty="0">
                <a:latin typeface="BPG Nino Mtavruli" panose="02000806000000020004" pitchFamily="2" charset="0"/>
              </a:rPr>
              <a:t>) </a:t>
            </a:r>
            <a:r>
              <a:rPr lang="en-US" sz="1000" dirty="0" err="1">
                <a:latin typeface="BPG Nino Mtavruli" panose="02000806000000020004" pitchFamily="2" charset="0"/>
              </a:rPr>
              <a:t>თვის</a:t>
            </a:r>
            <a:r>
              <a:rPr lang="en-US" sz="1000" dirty="0">
                <a:latin typeface="BPG Nino Mtavruli" panose="02000806000000020004" pitchFamily="2" charset="0"/>
              </a:rPr>
              <a:t> </a:t>
            </a:r>
            <a:r>
              <a:rPr lang="en-US" sz="1000" dirty="0" err="1">
                <a:latin typeface="BPG Nino Mtavruli" panose="02000806000000020004" pitchFamily="2" charset="0"/>
              </a:rPr>
              <a:t>განმავლობაში</a:t>
            </a:r>
            <a:r>
              <a:rPr lang="en-US" sz="1000" dirty="0">
                <a:latin typeface="BPG Nino Mtavruli" panose="02000806000000020004" pitchFamily="2" charset="0"/>
              </a:rPr>
              <a:t>. </a:t>
            </a:r>
            <a:endParaRPr lang="ka-GE" sz="1000" dirty="0" smtClean="0">
              <a:latin typeface="BPG Nino Mtavruli" panose="02000806000000020004" pitchFamily="2" charset="0"/>
            </a:endParaRPr>
          </a:p>
          <a:p>
            <a:pPr algn="ctr"/>
            <a:r>
              <a:rPr lang="ka-GE" sz="1000" dirty="0" smtClean="0">
                <a:latin typeface="BPG Nino Mtavruli" panose="02000806000000020004" pitchFamily="2" charset="0"/>
              </a:rPr>
              <a:t>შენიშვნა: </a:t>
            </a:r>
            <a:r>
              <a:rPr lang="ka-GE" sz="1000" dirty="0">
                <a:latin typeface="BPG Nino Mtavruli" panose="02000806000000020004" pitchFamily="2" charset="0"/>
              </a:rPr>
              <a:t>ასანაზღაურებლად ასევე შეგიძლიათ გამოიყენოთ ქ.თბილისი, ზ.ფალიაშვილის ქ# 85 -ში არსებული სპეციალური ყუთი</a:t>
            </a: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  <a:p>
            <a:pPr algn="ctr"/>
            <a:endParaRPr lang="en-US" sz="1000" dirty="0">
              <a:latin typeface="BPG Nino Mtavruli" panose="02000806000000020004" pitchFamily="2" charset="0"/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1641817" y="2547140"/>
            <a:ext cx="378425" cy="375031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b="1" dirty="0" smtClean="0">
                <a:latin typeface="BPG Ingiri Arial" panose="020B0604020202020204" pitchFamily="34" charset="0"/>
                <a:cs typeface="BPG Ingiri Arial" panose="020B0604020202020204" pitchFamily="34" charset="0"/>
              </a:rPr>
              <a:t>1</a:t>
            </a:r>
            <a:endParaRPr lang="en-US" sz="1600" b="1" dirty="0">
              <a:latin typeface="BPG Ingiri Arial" panose="020B0604020202020204" pitchFamily="34" charset="0"/>
              <a:cs typeface="BPG Ingiri Arial" panose="020B0604020202020204" pitchFamily="34" charset="0"/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716566" y="2537314"/>
            <a:ext cx="378425" cy="375031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600" b="1" dirty="0">
                <a:latin typeface="BPG Ingiri Arial" panose="020B0604020202020204" pitchFamily="34" charset="0"/>
                <a:cs typeface="BPG Ingiri Arial" panose="020B0604020202020204" pitchFamily="34" charset="0"/>
              </a:rPr>
              <a:t>3</a:t>
            </a:r>
            <a:endParaRPr lang="en-US" sz="1600" b="1" dirty="0">
              <a:latin typeface="BPG Ingiri Arial" panose="020B0604020202020204" pitchFamily="34" charset="0"/>
              <a:cs typeface="BPG Ingiri 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16755" y="1011774"/>
            <a:ext cx="2043969" cy="470188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400" dirty="0">
                <a:latin typeface="BPG Nino Mtavruli" panose="02000806000000020004" pitchFamily="2" charset="0"/>
              </a:rPr>
              <a:t>დაზღვეული</a:t>
            </a:r>
            <a:endParaRPr lang="en-US" sz="1400" dirty="0">
              <a:latin typeface="BPG Nino Mtavruli" panose="02000806000000020004" pitchFamily="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29345" y="964109"/>
            <a:ext cx="552628" cy="547672"/>
          </a:xfrm>
          <a:prstGeom prst="ellipse">
            <a:avLst/>
          </a:prstGeom>
          <a:solidFill>
            <a:srgbClr val="2A3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202353" y="937358"/>
            <a:ext cx="606614" cy="601174"/>
          </a:xfrm>
          <a:prstGeom prst="ellipse">
            <a:avLst/>
          </a:prstGeom>
          <a:noFill/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 17"/>
          <p:cNvSpPr>
            <a:spLocks noEditPoints="1"/>
          </p:cNvSpPr>
          <p:nvPr/>
        </p:nvSpPr>
        <p:spPr bwMode="auto">
          <a:xfrm>
            <a:off x="3379445" y="1106912"/>
            <a:ext cx="262700" cy="262067"/>
          </a:xfrm>
          <a:custGeom>
            <a:avLst/>
            <a:gdLst>
              <a:gd name="T0" fmla="*/ 1507 w 3448"/>
              <a:gd name="T1" fmla="*/ 315 h 3449"/>
              <a:gd name="T2" fmla="*/ 1251 w 3448"/>
              <a:gd name="T3" fmla="*/ 430 h 3449"/>
              <a:gd name="T4" fmla="*/ 1046 w 3448"/>
              <a:gd name="T5" fmla="*/ 619 h 3449"/>
              <a:gd name="T6" fmla="*/ 911 w 3448"/>
              <a:gd name="T7" fmla="*/ 864 h 3449"/>
              <a:gd name="T8" fmla="*/ 862 w 3448"/>
              <a:gd name="T9" fmla="*/ 1149 h 3449"/>
              <a:gd name="T10" fmla="*/ 911 w 3448"/>
              <a:gd name="T11" fmla="*/ 1434 h 3449"/>
              <a:gd name="T12" fmla="*/ 1046 w 3448"/>
              <a:gd name="T13" fmla="*/ 1680 h 3449"/>
              <a:gd name="T14" fmla="*/ 1251 w 3448"/>
              <a:gd name="T15" fmla="*/ 1869 h 3449"/>
              <a:gd name="T16" fmla="*/ 1507 w 3448"/>
              <a:gd name="T17" fmla="*/ 1984 h 3449"/>
              <a:gd name="T18" fmla="*/ 1798 w 3448"/>
              <a:gd name="T19" fmla="*/ 2008 h 3449"/>
              <a:gd name="T20" fmla="*/ 2075 w 3448"/>
              <a:gd name="T21" fmla="*/ 1937 h 3449"/>
              <a:gd name="T22" fmla="*/ 2307 w 3448"/>
              <a:gd name="T23" fmla="*/ 1783 h 3449"/>
              <a:gd name="T24" fmla="*/ 2479 w 3448"/>
              <a:gd name="T25" fmla="*/ 1563 h 3449"/>
              <a:gd name="T26" fmla="*/ 2574 w 3448"/>
              <a:gd name="T27" fmla="*/ 1296 h 3449"/>
              <a:gd name="T28" fmla="*/ 2574 w 3448"/>
              <a:gd name="T29" fmla="*/ 1003 h 3449"/>
              <a:gd name="T30" fmla="*/ 2479 w 3448"/>
              <a:gd name="T31" fmla="*/ 735 h 3449"/>
              <a:gd name="T32" fmla="*/ 2307 w 3448"/>
              <a:gd name="T33" fmla="*/ 516 h 3449"/>
              <a:gd name="T34" fmla="*/ 2075 w 3448"/>
              <a:gd name="T35" fmla="*/ 363 h 3449"/>
              <a:gd name="T36" fmla="*/ 1798 w 3448"/>
              <a:gd name="T37" fmla="*/ 291 h 3449"/>
              <a:gd name="T38" fmla="*/ 1809 w 3448"/>
              <a:gd name="T39" fmla="*/ 3 h 3449"/>
              <a:gd name="T40" fmla="*/ 2132 w 3448"/>
              <a:gd name="T41" fmla="*/ 76 h 3449"/>
              <a:gd name="T42" fmla="*/ 2414 w 3448"/>
              <a:gd name="T43" fmla="*/ 232 h 3449"/>
              <a:gd name="T44" fmla="*/ 2642 w 3448"/>
              <a:gd name="T45" fmla="*/ 458 h 3449"/>
              <a:gd name="T46" fmla="*/ 2798 w 3448"/>
              <a:gd name="T47" fmla="*/ 741 h 3449"/>
              <a:gd name="T48" fmla="*/ 2870 w 3448"/>
              <a:gd name="T49" fmla="*/ 1064 h 3449"/>
              <a:gd name="T50" fmla="*/ 2845 w 3448"/>
              <a:gd name="T51" fmla="*/ 1408 h 3449"/>
              <a:gd name="T52" fmla="*/ 2725 w 3448"/>
              <a:gd name="T53" fmla="*/ 1719 h 3449"/>
              <a:gd name="T54" fmla="*/ 2523 w 3448"/>
              <a:gd name="T55" fmla="*/ 1977 h 3449"/>
              <a:gd name="T56" fmla="*/ 2422 w 3448"/>
              <a:gd name="T57" fmla="*/ 2163 h 3449"/>
              <a:gd name="T58" fmla="*/ 2770 w 3448"/>
              <a:gd name="T59" fmla="*/ 2360 h 3449"/>
              <a:gd name="T60" fmla="*/ 3060 w 3448"/>
              <a:gd name="T61" fmla="*/ 2631 h 3449"/>
              <a:gd name="T62" fmla="*/ 3283 w 3448"/>
              <a:gd name="T63" fmla="*/ 2964 h 3449"/>
              <a:gd name="T64" fmla="*/ 3426 w 3448"/>
              <a:gd name="T65" fmla="*/ 3347 h 3449"/>
              <a:gd name="T66" fmla="*/ 3110 w 3448"/>
              <a:gd name="T67" fmla="*/ 3273 h 3449"/>
              <a:gd name="T68" fmla="*/ 2951 w 3448"/>
              <a:gd name="T69" fmla="*/ 2953 h 3449"/>
              <a:gd name="T70" fmla="*/ 2720 w 3448"/>
              <a:gd name="T71" fmla="*/ 2684 h 3449"/>
              <a:gd name="T72" fmla="*/ 2431 w 3448"/>
              <a:gd name="T73" fmla="*/ 2478 h 3449"/>
              <a:gd name="T74" fmla="*/ 2094 w 3448"/>
              <a:gd name="T75" fmla="*/ 2346 h 3449"/>
              <a:gd name="T76" fmla="*/ 1724 w 3448"/>
              <a:gd name="T77" fmla="*/ 2300 h 3449"/>
              <a:gd name="T78" fmla="*/ 1353 w 3448"/>
              <a:gd name="T79" fmla="*/ 2346 h 3449"/>
              <a:gd name="T80" fmla="*/ 1018 w 3448"/>
              <a:gd name="T81" fmla="*/ 2478 h 3449"/>
              <a:gd name="T82" fmla="*/ 729 w 3448"/>
              <a:gd name="T83" fmla="*/ 2684 h 3449"/>
              <a:gd name="T84" fmla="*/ 498 w 3448"/>
              <a:gd name="T85" fmla="*/ 2953 h 3449"/>
              <a:gd name="T86" fmla="*/ 338 w 3448"/>
              <a:gd name="T87" fmla="*/ 3273 h 3449"/>
              <a:gd name="T88" fmla="*/ 0 w 3448"/>
              <a:gd name="T89" fmla="*/ 3449 h 3449"/>
              <a:gd name="T90" fmla="*/ 122 w 3448"/>
              <a:gd name="T91" fmla="*/ 3063 h 3449"/>
              <a:gd name="T92" fmla="*/ 325 w 3448"/>
              <a:gd name="T93" fmla="*/ 2720 h 3449"/>
              <a:gd name="T94" fmla="*/ 601 w 3448"/>
              <a:gd name="T95" fmla="*/ 2431 h 3449"/>
              <a:gd name="T96" fmla="*/ 935 w 3448"/>
              <a:gd name="T97" fmla="*/ 2209 h 3449"/>
              <a:gd name="T98" fmla="*/ 986 w 3448"/>
              <a:gd name="T99" fmla="*/ 2031 h 3449"/>
              <a:gd name="T100" fmla="*/ 767 w 3448"/>
              <a:gd name="T101" fmla="*/ 1789 h 3449"/>
              <a:gd name="T102" fmla="*/ 625 w 3448"/>
              <a:gd name="T103" fmla="*/ 1490 h 3449"/>
              <a:gd name="T104" fmla="*/ 574 w 3448"/>
              <a:gd name="T105" fmla="*/ 1149 h 3449"/>
              <a:gd name="T106" fmla="*/ 624 w 3448"/>
              <a:gd name="T107" fmla="*/ 818 h 3449"/>
              <a:gd name="T108" fmla="*/ 760 w 3448"/>
              <a:gd name="T109" fmla="*/ 524 h 3449"/>
              <a:gd name="T110" fmla="*/ 971 w 3448"/>
              <a:gd name="T111" fmla="*/ 283 h 3449"/>
              <a:gd name="T112" fmla="*/ 1240 w 3448"/>
              <a:gd name="T113" fmla="*/ 107 h 3449"/>
              <a:gd name="T114" fmla="*/ 1555 w 3448"/>
              <a:gd name="T115" fmla="*/ 13 h 3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48" h="3449">
                <a:moveTo>
                  <a:pt x="1724" y="287"/>
                </a:moveTo>
                <a:lnTo>
                  <a:pt x="1650" y="291"/>
                </a:lnTo>
                <a:lnTo>
                  <a:pt x="1578" y="300"/>
                </a:lnTo>
                <a:lnTo>
                  <a:pt x="1507" y="315"/>
                </a:lnTo>
                <a:lnTo>
                  <a:pt x="1439" y="336"/>
                </a:lnTo>
                <a:lnTo>
                  <a:pt x="1373" y="363"/>
                </a:lnTo>
                <a:lnTo>
                  <a:pt x="1310" y="394"/>
                </a:lnTo>
                <a:lnTo>
                  <a:pt x="1251" y="430"/>
                </a:lnTo>
                <a:lnTo>
                  <a:pt x="1194" y="471"/>
                </a:lnTo>
                <a:lnTo>
                  <a:pt x="1141" y="516"/>
                </a:lnTo>
                <a:lnTo>
                  <a:pt x="1091" y="565"/>
                </a:lnTo>
                <a:lnTo>
                  <a:pt x="1046" y="619"/>
                </a:lnTo>
                <a:lnTo>
                  <a:pt x="1005" y="675"/>
                </a:lnTo>
                <a:lnTo>
                  <a:pt x="969" y="735"/>
                </a:lnTo>
                <a:lnTo>
                  <a:pt x="937" y="798"/>
                </a:lnTo>
                <a:lnTo>
                  <a:pt x="911" y="864"/>
                </a:lnTo>
                <a:lnTo>
                  <a:pt x="890" y="932"/>
                </a:lnTo>
                <a:lnTo>
                  <a:pt x="874" y="1003"/>
                </a:lnTo>
                <a:lnTo>
                  <a:pt x="865" y="1075"/>
                </a:lnTo>
                <a:lnTo>
                  <a:pt x="862" y="1149"/>
                </a:lnTo>
                <a:lnTo>
                  <a:pt x="865" y="1224"/>
                </a:lnTo>
                <a:lnTo>
                  <a:pt x="874" y="1296"/>
                </a:lnTo>
                <a:lnTo>
                  <a:pt x="890" y="1366"/>
                </a:lnTo>
                <a:lnTo>
                  <a:pt x="911" y="1434"/>
                </a:lnTo>
                <a:lnTo>
                  <a:pt x="937" y="1501"/>
                </a:lnTo>
                <a:lnTo>
                  <a:pt x="969" y="1563"/>
                </a:lnTo>
                <a:lnTo>
                  <a:pt x="1005" y="1623"/>
                </a:lnTo>
                <a:lnTo>
                  <a:pt x="1046" y="1680"/>
                </a:lnTo>
                <a:lnTo>
                  <a:pt x="1091" y="1733"/>
                </a:lnTo>
                <a:lnTo>
                  <a:pt x="1141" y="1783"/>
                </a:lnTo>
                <a:lnTo>
                  <a:pt x="1194" y="1828"/>
                </a:lnTo>
                <a:lnTo>
                  <a:pt x="1251" y="1869"/>
                </a:lnTo>
                <a:lnTo>
                  <a:pt x="1310" y="1905"/>
                </a:lnTo>
                <a:lnTo>
                  <a:pt x="1373" y="1937"/>
                </a:lnTo>
                <a:lnTo>
                  <a:pt x="1439" y="1963"/>
                </a:lnTo>
                <a:lnTo>
                  <a:pt x="1507" y="1984"/>
                </a:lnTo>
                <a:lnTo>
                  <a:pt x="1578" y="2000"/>
                </a:lnTo>
                <a:lnTo>
                  <a:pt x="1650" y="2008"/>
                </a:lnTo>
                <a:lnTo>
                  <a:pt x="1724" y="2011"/>
                </a:lnTo>
                <a:lnTo>
                  <a:pt x="1798" y="2008"/>
                </a:lnTo>
                <a:lnTo>
                  <a:pt x="1870" y="2000"/>
                </a:lnTo>
                <a:lnTo>
                  <a:pt x="1941" y="1984"/>
                </a:lnTo>
                <a:lnTo>
                  <a:pt x="2010" y="1963"/>
                </a:lnTo>
                <a:lnTo>
                  <a:pt x="2075" y="1937"/>
                </a:lnTo>
                <a:lnTo>
                  <a:pt x="2137" y="1905"/>
                </a:lnTo>
                <a:lnTo>
                  <a:pt x="2198" y="1869"/>
                </a:lnTo>
                <a:lnTo>
                  <a:pt x="2255" y="1828"/>
                </a:lnTo>
                <a:lnTo>
                  <a:pt x="2307" y="1783"/>
                </a:lnTo>
                <a:lnTo>
                  <a:pt x="2357" y="1733"/>
                </a:lnTo>
                <a:lnTo>
                  <a:pt x="2403" y="1680"/>
                </a:lnTo>
                <a:lnTo>
                  <a:pt x="2444" y="1623"/>
                </a:lnTo>
                <a:lnTo>
                  <a:pt x="2479" y="1563"/>
                </a:lnTo>
                <a:lnTo>
                  <a:pt x="2511" y="1501"/>
                </a:lnTo>
                <a:lnTo>
                  <a:pt x="2537" y="1434"/>
                </a:lnTo>
                <a:lnTo>
                  <a:pt x="2558" y="1366"/>
                </a:lnTo>
                <a:lnTo>
                  <a:pt x="2574" y="1296"/>
                </a:lnTo>
                <a:lnTo>
                  <a:pt x="2583" y="1224"/>
                </a:lnTo>
                <a:lnTo>
                  <a:pt x="2586" y="1149"/>
                </a:lnTo>
                <a:lnTo>
                  <a:pt x="2583" y="1075"/>
                </a:lnTo>
                <a:lnTo>
                  <a:pt x="2574" y="1003"/>
                </a:lnTo>
                <a:lnTo>
                  <a:pt x="2558" y="932"/>
                </a:lnTo>
                <a:lnTo>
                  <a:pt x="2537" y="864"/>
                </a:lnTo>
                <a:lnTo>
                  <a:pt x="2511" y="798"/>
                </a:lnTo>
                <a:lnTo>
                  <a:pt x="2479" y="735"/>
                </a:lnTo>
                <a:lnTo>
                  <a:pt x="2444" y="675"/>
                </a:lnTo>
                <a:lnTo>
                  <a:pt x="2403" y="619"/>
                </a:lnTo>
                <a:lnTo>
                  <a:pt x="2357" y="565"/>
                </a:lnTo>
                <a:lnTo>
                  <a:pt x="2307" y="516"/>
                </a:lnTo>
                <a:lnTo>
                  <a:pt x="2255" y="471"/>
                </a:lnTo>
                <a:lnTo>
                  <a:pt x="2198" y="430"/>
                </a:lnTo>
                <a:lnTo>
                  <a:pt x="2137" y="394"/>
                </a:lnTo>
                <a:lnTo>
                  <a:pt x="2075" y="363"/>
                </a:lnTo>
                <a:lnTo>
                  <a:pt x="2010" y="336"/>
                </a:lnTo>
                <a:lnTo>
                  <a:pt x="1941" y="315"/>
                </a:lnTo>
                <a:lnTo>
                  <a:pt x="1870" y="300"/>
                </a:lnTo>
                <a:lnTo>
                  <a:pt x="1798" y="291"/>
                </a:lnTo>
                <a:lnTo>
                  <a:pt x="1724" y="287"/>
                </a:lnTo>
                <a:close/>
                <a:moveTo>
                  <a:pt x="1724" y="0"/>
                </a:moveTo>
                <a:lnTo>
                  <a:pt x="1724" y="0"/>
                </a:lnTo>
                <a:lnTo>
                  <a:pt x="1809" y="3"/>
                </a:lnTo>
                <a:lnTo>
                  <a:pt x="1893" y="13"/>
                </a:lnTo>
                <a:lnTo>
                  <a:pt x="1975" y="27"/>
                </a:lnTo>
                <a:lnTo>
                  <a:pt x="2055" y="48"/>
                </a:lnTo>
                <a:lnTo>
                  <a:pt x="2132" y="76"/>
                </a:lnTo>
                <a:lnTo>
                  <a:pt x="2208" y="107"/>
                </a:lnTo>
                <a:lnTo>
                  <a:pt x="2280" y="144"/>
                </a:lnTo>
                <a:lnTo>
                  <a:pt x="2349" y="186"/>
                </a:lnTo>
                <a:lnTo>
                  <a:pt x="2414" y="232"/>
                </a:lnTo>
                <a:lnTo>
                  <a:pt x="2477" y="283"/>
                </a:lnTo>
                <a:lnTo>
                  <a:pt x="2536" y="338"/>
                </a:lnTo>
                <a:lnTo>
                  <a:pt x="2590" y="396"/>
                </a:lnTo>
                <a:lnTo>
                  <a:pt x="2642" y="458"/>
                </a:lnTo>
                <a:lnTo>
                  <a:pt x="2688" y="524"/>
                </a:lnTo>
                <a:lnTo>
                  <a:pt x="2730" y="594"/>
                </a:lnTo>
                <a:lnTo>
                  <a:pt x="2766" y="666"/>
                </a:lnTo>
                <a:lnTo>
                  <a:pt x="2798" y="741"/>
                </a:lnTo>
                <a:lnTo>
                  <a:pt x="2824" y="818"/>
                </a:lnTo>
                <a:lnTo>
                  <a:pt x="2845" y="899"/>
                </a:lnTo>
                <a:lnTo>
                  <a:pt x="2861" y="980"/>
                </a:lnTo>
                <a:lnTo>
                  <a:pt x="2870" y="1064"/>
                </a:lnTo>
                <a:lnTo>
                  <a:pt x="2873" y="1149"/>
                </a:lnTo>
                <a:lnTo>
                  <a:pt x="2870" y="1237"/>
                </a:lnTo>
                <a:lnTo>
                  <a:pt x="2861" y="1324"/>
                </a:lnTo>
                <a:lnTo>
                  <a:pt x="2845" y="1408"/>
                </a:lnTo>
                <a:lnTo>
                  <a:pt x="2823" y="1490"/>
                </a:lnTo>
                <a:lnTo>
                  <a:pt x="2796" y="1570"/>
                </a:lnTo>
                <a:lnTo>
                  <a:pt x="2762" y="1645"/>
                </a:lnTo>
                <a:lnTo>
                  <a:pt x="2725" y="1719"/>
                </a:lnTo>
                <a:lnTo>
                  <a:pt x="2682" y="1789"/>
                </a:lnTo>
                <a:lnTo>
                  <a:pt x="2633" y="1855"/>
                </a:lnTo>
                <a:lnTo>
                  <a:pt x="2580" y="1918"/>
                </a:lnTo>
                <a:lnTo>
                  <a:pt x="2523" y="1977"/>
                </a:lnTo>
                <a:lnTo>
                  <a:pt x="2461" y="2031"/>
                </a:lnTo>
                <a:lnTo>
                  <a:pt x="2396" y="2081"/>
                </a:lnTo>
                <a:lnTo>
                  <a:pt x="2327" y="2127"/>
                </a:lnTo>
                <a:lnTo>
                  <a:pt x="2422" y="2163"/>
                </a:lnTo>
                <a:lnTo>
                  <a:pt x="2514" y="2204"/>
                </a:lnTo>
                <a:lnTo>
                  <a:pt x="2602" y="2251"/>
                </a:lnTo>
                <a:lnTo>
                  <a:pt x="2688" y="2304"/>
                </a:lnTo>
                <a:lnTo>
                  <a:pt x="2770" y="2360"/>
                </a:lnTo>
                <a:lnTo>
                  <a:pt x="2848" y="2421"/>
                </a:lnTo>
                <a:lnTo>
                  <a:pt x="2923" y="2487"/>
                </a:lnTo>
                <a:lnTo>
                  <a:pt x="2994" y="2557"/>
                </a:lnTo>
                <a:lnTo>
                  <a:pt x="3060" y="2631"/>
                </a:lnTo>
                <a:lnTo>
                  <a:pt x="3123" y="2709"/>
                </a:lnTo>
                <a:lnTo>
                  <a:pt x="3181" y="2791"/>
                </a:lnTo>
                <a:lnTo>
                  <a:pt x="3234" y="2876"/>
                </a:lnTo>
                <a:lnTo>
                  <a:pt x="3283" y="2964"/>
                </a:lnTo>
                <a:lnTo>
                  <a:pt x="3326" y="3055"/>
                </a:lnTo>
                <a:lnTo>
                  <a:pt x="3365" y="3150"/>
                </a:lnTo>
                <a:lnTo>
                  <a:pt x="3399" y="3247"/>
                </a:lnTo>
                <a:lnTo>
                  <a:pt x="3426" y="3347"/>
                </a:lnTo>
                <a:lnTo>
                  <a:pt x="3448" y="3449"/>
                </a:lnTo>
                <a:lnTo>
                  <a:pt x="3161" y="3449"/>
                </a:lnTo>
                <a:lnTo>
                  <a:pt x="3139" y="3360"/>
                </a:lnTo>
                <a:lnTo>
                  <a:pt x="3110" y="3273"/>
                </a:lnTo>
                <a:lnTo>
                  <a:pt x="3078" y="3189"/>
                </a:lnTo>
                <a:lnTo>
                  <a:pt x="3040" y="3107"/>
                </a:lnTo>
                <a:lnTo>
                  <a:pt x="2998" y="3028"/>
                </a:lnTo>
                <a:lnTo>
                  <a:pt x="2951" y="2953"/>
                </a:lnTo>
                <a:lnTo>
                  <a:pt x="2899" y="2880"/>
                </a:lnTo>
                <a:lnTo>
                  <a:pt x="2843" y="2811"/>
                </a:lnTo>
                <a:lnTo>
                  <a:pt x="2783" y="2745"/>
                </a:lnTo>
                <a:lnTo>
                  <a:pt x="2720" y="2684"/>
                </a:lnTo>
                <a:lnTo>
                  <a:pt x="2652" y="2626"/>
                </a:lnTo>
                <a:lnTo>
                  <a:pt x="2582" y="2572"/>
                </a:lnTo>
                <a:lnTo>
                  <a:pt x="2508" y="2523"/>
                </a:lnTo>
                <a:lnTo>
                  <a:pt x="2431" y="2478"/>
                </a:lnTo>
                <a:lnTo>
                  <a:pt x="2350" y="2437"/>
                </a:lnTo>
                <a:lnTo>
                  <a:pt x="2267" y="2401"/>
                </a:lnTo>
                <a:lnTo>
                  <a:pt x="2183" y="2371"/>
                </a:lnTo>
                <a:lnTo>
                  <a:pt x="2094" y="2346"/>
                </a:lnTo>
                <a:lnTo>
                  <a:pt x="2004" y="2326"/>
                </a:lnTo>
                <a:lnTo>
                  <a:pt x="1913" y="2311"/>
                </a:lnTo>
                <a:lnTo>
                  <a:pt x="1819" y="2302"/>
                </a:lnTo>
                <a:lnTo>
                  <a:pt x="1724" y="2300"/>
                </a:lnTo>
                <a:lnTo>
                  <a:pt x="1629" y="2302"/>
                </a:lnTo>
                <a:lnTo>
                  <a:pt x="1535" y="2311"/>
                </a:lnTo>
                <a:lnTo>
                  <a:pt x="1443" y="2326"/>
                </a:lnTo>
                <a:lnTo>
                  <a:pt x="1353" y="2346"/>
                </a:lnTo>
                <a:lnTo>
                  <a:pt x="1265" y="2371"/>
                </a:lnTo>
                <a:lnTo>
                  <a:pt x="1180" y="2401"/>
                </a:lnTo>
                <a:lnTo>
                  <a:pt x="1098" y="2437"/>
                </a:lnTo>
                <a:lnTo>
                  <a:pt x="1018" y="2478"/>
                </a:lnTo>
                <a:lnTo>
                  <a:pt x="940" y="2523"/>
                </a:lnTo>
                <a:lnTo>
                  <a:pt x="866" y="2572"/>
                </a:lnTo>
                <a:lnTo>
                  <a:pt x="796" y="2626"/>
                </a:lnTo>
                <a:lnTo>
                  <a:pt x="729" y="2684"/>
                </a:lnTo>
                <a:lnTo>
                  <a:pt x="665" y="2745"/>
                </a:lnTo>
                <a:lnTo>
                  <a:pt x="605" y="2811"/>
                </a:lnTo>
                <a:lnTo>
                  <a:pt x="549" y="2880"/>
                </a:lnTo>
                <a:lnTo>
                  <a:pt x="498" y="2953"/>
                </a:lnTo>
                <a:lnTo>
                  <a:pt x="451" y="3028"/>
                </a:lnTo>
                <a:lnTo>
                  <a:pt x="408" y="3107"/>
                </a:lnTo>
                <a:lnTo>
                  <a:pt x="370" y="3189"/>
                </a:lnTo>
                <a:lnTo>
                  <a:pt x="338" y="3273"/>
                </a:lnTo>
                <a:lnTo>
                  <a:pt x="309" y="3360"/>
                </a:lnTo>
                <a:lnTo>
                  <a:pt x="287" y="3449"/>
                </a:lnTo>
                <a:lnTo>
                  <a:pt x="0" y="3449"/>
                </a:lnTo>
                <a:lnTo>
                  <a:pt x="0" y="3449"/>
                </a:lnTo>
                <a:lnTo>
                  <a:pt x="22" y="3349"/>
                </a:lnTo>
                <a:lnTo>
                  <a:pt x="49" y="3252"/>
                </a:lnTo>
                <a:lnTo>
                  <a:pt x="83" y="3156"/>
                </a:lnTo>
                <a:lnTo>
                  <a:pt x="122" y="3063"/>
                </a:lnTo>
                <a:lnTo>
                  <a:pt x="166" y="2973"/>
                </a:lnTo>
                <a:lnTo>
                  <a:pt x="214" y="2886"/>
                </a:lnTo>
                <a:lnTo>
                  <a:pt x="267" y="2801"/>
                </a:lnTo>
                <a:lnTo>
                  <a:pt x="325" y="2720"/>
                </a:lnTo>
                <a:lnTo>
                  <a:pt x="388" y="2642"/>
                </a:lnTo>
                <a:lnTo>
                  <a:pt x="455" y="2568"/>
                </a:lnTo>
                <a:lnTo>
                  <a:pt x="525" y="2498"/>
                </a:lnTo>
                <a:lnTo>
                  <a:pt x="601" y="2431"/>
                </a:lnTo>
                <a:lnTo>
                  <a:pt x="678" y="2369"/>
                </a:lnTo>
                <a:lnTo>
                  <a:pt x="761" y="2311"/>
                </a:lnTo>
                <a:lnTo>
                  <a:pt x="846" y="2258"/>
                </a:lnTo>
                <a:lnTo>
                  <a:pt x="935" y="2209"/>
                </a:lnTo>
                <a:lnTo>
                  <a:pt x="1026" y="2165"/>
                </a:lnTo>
                <a:lnTo>
                  <a:pt x="1121" y="2127"/>
                </a:lnTo>
                <a:lnTo>
                  <a:pt x="1051" y="2081"/>
                </a:lnTo>
                <a:lnTo>
                  <a:pt x="986" y="2031"/>
                </a:lnTo>
                <a:lnTo>
                  <a:pt x="925" y="1977"/>
                </a:lnTo>
                <a:lnTo>
                  <a:pt x="868" y="1918"/>
                </a:lnTo>
                <a:lnTo>
                  <a:pt x="816" y="1855"/>
                </a:lnTo>
                <a:lnTo>
                  <a:pt x="767" y="1789"/>
                </a:lnTo>
                <a:lnTo>
                  <a:pt x="723" y="1719"/>
                </a:lnTo>
                <a:lnTo>
                  <a:pt x="686" y="1645"/>
                </a:lnTo>
                <a:lnTo>
                  <a:pt x="652" y="1570"/>
                </a:lnTo>
                <a:lnTo>
                  <a:pt x="625" y="1490"/>
                </a:lnTo>
                <a:lnTo>
                  <a:pt x="604" y="1408"/>
                </a:lnTo>
                <a:lnTo>
                  <a:pt x="588" y="1324"/>
                </a:lnTo>
                <a:lnTo>
                  <a:pt x="578" y="1237"/>
                </a:lnTo>
                <a:lnTo>
                  <a:pt x="574" y="1149"/>
                </a:lnTo>
                <a:lnTo>
                  <a:pt x="578" y="1064"/>
                </a:lnTo>
                <a:lnTo>
                  <a:pt x="587" y="980"/>
                </a:lnTo>
                <a:lnTo>
                  <a:pt x="603" y="899"/>
                </a:lnTo>
                <a:lnTo>
                  <a:pt x="624" y="818"/>
                </a:lnTo>
                <a:lnTo>
                  <a:pt x="650" y="741"/>
                </a:lnTo>
                <a:lnTo>
                  <a:pt x="682" y="666"/>
                </a:lnTo>
                <a:lnTo>
                  <a:pt x="719" y="594"/>
                </a:lnTo>
                <a:lnTo>
                  <a:pt x="760" y="524"/>
                </a:lnTo>
                <a:lnTo>
                  <a:pt x="807" y="458"/>
                </a:lnTo>
                <a:lnTo>
                  <a:pt x="857" y="396"/>
                </a:lnTo>
                <a:lnTo>
                  <a:pt x="912" y="338"/>
                </a:lnTo>
                <a:lnTo>
                  <a:pt x="971" y="283"/>
                </a:lnTo>
                <a:lnTo>
                  <a:pt x="1034" y="232"/>
                </a:lnTo>
                <a:lnTo>
                  <a:pt x="1100" y="186"/>
                </a:lnTo>
                <a:lnTo>
                  <a:pt x="1169" y="144"/>
                </a:lnTo>
                <a:lnTo>
                  <a:pt x="1240" y="107"/>
                </a:lnTo>
                <a:lnTo>
                  <a:pt x="1316" y="76"/>
                </a:lnTo>
                <a:lnTo>
                  <a:pt x="1393" y="48"/>
                </a:lnTo>
                <a:lnTo>
                  <a:pt x="1473" y="27"/>
                </a:lnTo>
                <a:lnTo>
                  <a:pt x="1555" y="13"/>
                </a:lnTo>
                <a:lnTo>
                  <a:pt x="1638" y="3"/>
                </a:lnTo>
                <a:lnTo>
                  <a:pt x="172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0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3376</TotalTime>
  <Words>395</Words>
  <Application>Microsoft Office PowerPoint</Application>
  <PresentationFormat>On-screen Show (16:9)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BPG Ingiri Arial</vt:lpstr>
      <vt:lpstr>BPG Nino Mtavruli</vt:lpstr>
      <vt:lpstr>Calibri</vt:lpstr>
      <vt:lpstr>Calibri Light</vt:lpstr>
      <vt:lpstr>Wingdings</vt:lpstr>
      <vt:lpstr>Office Theme</vt:lpstr>
      <vt:lpstr>მომსახურების მიღების სქემები</vt:lpstr>
      <vt:lpstr>  სტაციონარული მომსახურების მიღების სქემა </vt:lpstr>
      <vt:lpstr>ამბულატორიული მომსახურების სქემა</vt:lpstr>
      <vt:lpstr>მედიკამენტების მიღების სქემა</vt:lpstr>
      <vt:lpstr>  ოჯახის ექიმთან ვიზიტის დაგეგმვა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Iakobadze</dc:creator>
  <cp:lastModifiedBy>Ekaterine Dolidze</cp:lastModifiedBy>
  <cp:revision>404</cp:revision>
  <dcterms:created xsi:type="dcterms:W3CDTF">2017-06-07T12:00:03Z</dcterms:created>
  <dcterms:modified xsi:type="dcterms:W3CDTF">2024-02-08T06:41:09Z</dcterms:modified>
</cp:coreProperties>
</file>